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75" r:id="rId6"/>
    <p:sldId id="261" r:id="rId7"/>
    <p:sldId id="263" r:id="rId8"/>
    <p:sldId id="265" r:id="rId9"/>
    <p:sldId id="267" r:id="rId10"/>
    <p:sldId id="269" r:id="rId11"/>
    <p:sldId id="271" r:id="rId12"/>
    <p:sldId id="272" r:id="rId13"/>
    <p:sldId id="273" r:id="rId14"/>
    <p:sldId id="274" r:id="rId15"/>
    <p:sldId id="276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1446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1D0974-BF98-4253-9C29-CDB3217D93F6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6DFF90-CC50-4ABE-9866-C5804293FD3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6DFF90-CC50-4ABE-9866-C5804293FD39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4ege.ru/angliyskiy/52338-pravila-napisaniya-pisma-na-angliyskom-yazyke.html" TargetMode="External"/><Relationship Id="rId2" Type="http://schemas.openxmlformats.org/officeDocument/2006/relationships/hyperlink" Target="https://yandex.ru/images/search?text=&#1076;&#1080;&#1085;&#1072;&#1084;&#1080;&#1095;&#1077;&#1089;&#1082;&#1072;&#1103;%20&#1087;&#1072;&#1091;&#1079;&#1072;&amp;parent-reqid=1485848132392429-779572830988742335287802-sas1-5626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42910" y="571480"/>
            <a:ext cx="7772400" cy="5072098"/>
          </a:xfrm>
        </p:spPr>
        <p:txBody>
          <a:bodyPr>
            <a:normAutofit/>
          </a:bodyPr>
          <a:lstStyle/>
          <a:p>
            <a:r>
              <a:rPr lang="en-US" sz="5400" b="1" dirty="0"/>
              <a:t>Russian space exploration</a:t>
            </a:r>
            <a:endParaRPr lang="ru-RU" sz="54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Read the words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sz="4000" dirty="0"/>
              <a:t>    The International Space Station,</a:t>
            </a:r>
            <a:endParaRPr lang="ru-RU" sz="4000" dirty="0"/>
          </a:p>
          <a:p>
            <a:pPr>
              <a:buNone/>
            </a:pPr>
            <a:r>
              <a:rPr lang="en-US" sz="4000" dirty="0"/>
              <a:t>    construct, single, twin cabins</a:t>
            </a:r>
            <a:endParaRPr lang="ru-RU" sz="4000" dirty="0"/>
          </a:p>
          <a:p>
            <a:pPr>
              <a:buNone/>
            </a:pPr>
            <a:r>
              <a:rPr lang="en-US" sz="4000" dirty="0"/>
              <a:t>    microgravity, spacesuit, era,</a:t>
            </a:r>
            <a:endParaRPr lang="ru-RU" sz="4000" dirty="0"/>
          </a:p>
          <a:p>
            <a:pPr>
              <a:buNone/>
            </a:pPr>
            <a:r>
              <a:rPr lang="en-US" sz="4000" dirty="0"/>
              <a:t>    spaceship, exploration, fully equipped,</a:t>
            </a:r>
            <a:endParaRPr lang="ru-RU" sz="4000" dirty="0"/>
          </a:p>
          <a:p>
            <a:pPr>
              <a:buNone/>
            </a:pPr>
            <a:r>
              <a:rPr lang="en-US" sz="4000" dirty="0"/>
              <a:t>    emergency, orbited, launched, solar. </a:t>
            </a:r>
            <a:endParaRPr lang="ru-RU" sz="4000" dirty="0"/>
          </a:p>
          <a:p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Answer the questions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4000" dirty="0"/>
              <a:t>Where would you like to go in space?</a:t>
            </a:r>
            <a:endParaRPr lang="ru-RU" sz="4000" dirty="0"/>
          </a:p>
          <a:p>
            <a:r>
              <a:rPr lang="en-US" sz="4000" dirty="0"/>
              <a:t>What would you like to do there?</a:t>
            </a:r>
            <a:endParaRPr lang="ru-RU" sz="4000" dirty="0"/>
          </a:p>
          <a:p>
            <a:r>
              <a:rPr lang="en-US" sz="4000" dirty="0"/>
              <a:t>Who is your Russian space hero or heroin?</a:t>
            </a:r>
            <a:endParaRPr lang="ru-RU" sz="4000" dirty="0"/>
          </a:p>
          <a:p>
            <a:r>
              <a:rPr lang="en-US" sz="4000" dirty="0"/>
              <a:t>Would you like to be a cosmonaut?</a:t>
            </a:r>
            <a:endParaRPr lang="ru-RU" sz="4000" dirty="0"/>
          </a:p>
          <a:p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-214338"/>
            <a:ext cx="8229600" cy="1143000"/>
          </a:xfrm>
        </p:spPr>
        <p:txBody>
          <a:bodyPr/>
          <a:lstStyle/>
          <a:p>
            <a:r>
              <a:rPr lang="en-US" dirty="0"/>
              <a:t>Match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5572141"/>
            <a:ext cx="8229600" cy="1285860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en-US" dirty="0"/>
              <a:t>1957                                                                        1963</a:t>
            </a:r>
          </a:p>
          <a:p>
            <a:pPr>
              <a:buNone/>
            </a:pPr>
            <a:r>
              <a:rPr lang="en-US" dirty="0"/>
              <a:t>1961                                    1984                           1965</a:t>
            </a:r>
            <a:endParaRPr lang="ru-RU" dirty="0"/>
          </a:p>
        </p:txBody>
      </p:sp>
      <p:pic>
        <p:nvPicPr>
          <p:cNvPr id="1026" name="Picture 2" descr="C:\Users\Nikita\Desktop\hqdefault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14612" y="857232"/>
            <a:ext cx="3714776" cy="2568419"/>
          </a:xfrm>
          <a:prstGeom prst="rect">
            <a:avLst/>
          </a:prstGeom>
          <a:noFill/>
        </p:spPr>
      </p:pic>
      <p:pic>
        <p:nvPicPr>
          <p:cNvPr id="1027" name="Picture 3" descr="C:\Users\Nikita\Desktop\original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58016" y="2714620"/>
            <a:ext cx="1695806" cy="2428892"/>
          </a:xfrm>
          <a:prstGeom prst="rect">
            <a:avLst/>
          </a:prstGeom>
          <a:noFill/>
        </p:spPr>
      </p:pic>
      <p:pic>
        <p:nvPicPr>
          <p:cNvPr id="1028" name="Picture 4" descr="C:\Users\Nikita\Desktop\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57620" y="3571876"/>
            <a:ext cx="1714511" cy="2381691"/>
          </a:xfrm>
          <a:prstGeom prst="rect">
            <a:avLst/>
          </a:prstGeom>
          <a:noFill/>
        </p:spPr>
      </p:pic>
      <p:pic>
        <p:nvPicPr>
          <p:cNvPr id="1029" name="Picture 5" descr="C:\Users\Nikita\Desktop\i (3)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858016" y="285728"/>
            <a:ext cx="1785918" cy="2286016"/>
          </a:xfrm>
          <a:prstGeom prst="rect">
            <a:avLst/>
          </a:prstGeom>
          <a:noFill/>
        </p:spPr>
      </p:pic>
      <p:pic>
        <p:nvPicPr>
          <p:cNvPr id="1030" name="Picture 6" descr="C:\Users\Nikita\Desktop\гагарин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85720" y="2857496"/>
            <a:ext cx="1857388" cy="2428892"/>
          </a:xfrm>
          <a:prstGeom prst="rect">
            <a:avLst/>
          </a:prstGeom>
          <a:noFill/>
        </p:spPr>
      </p:pic>
      <p:pic>
        <p:nvPicPr>
          <p:cNvPr id="1031" name="Picture 7" descr="C:\Users\Nikita\Desktop\i (2)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85720" y="428604"/>
            <a:ext cx="1857388" cy="230744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Dynamic pause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/>
              <a:t>                        Move with your eyes </a:t>
            </a:r>
            <a:endParaRPr lang="ru-RU" dirty="0"/>
          </a:p>
        </p:txBody>
      </p:sp>
      <p:pic>
        <p:nvPicPr>
          <p:cNvPr id="1026" name="Picture 2" descr="C:\Users\Nikita\Desktop\62307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1285860"/>
            <a:ext cx="7929618" cy="521497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с двумя скругленными противолежащими углами 2"/>
          <p:cNvSpPr/>
          <p:nvPr/>
        </p:nvSpPr>
        <p:spPr>
          <a:xfrm>
            <a:off x="285750" y="214313"/>
            <a:ext cx="8572500" cy="6215062"/>
          </a:xfrm>
          <a:prstGeom prst="round2DiagRect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3929058" y="214290"/>
            <a:ext cx="4929222" cy="6357958"/>
            <a:chOff x="5040" y="2315"/>
            <a:chExt cx="6480" cy="8280"/>
          </a:xfrm>
        </p:grpSpPr>
        <p:sp>
          <p:nvSpPr>
            <p:cNvPr id="15" name="Rectangle 3"/>
            <p:cNvSpPr>
              <a:spLocks noChangeArrowheads="1"/>
            </p:cNvSpPr>
            <p:nvPr/>
          </p:nvSpPr>
          <p:spPr bwMode="auto">
            <a:xfrm>
              <a:off x="5040" y="2315"/>
              <a:ext cx="6480" cy="8280"/>
            </a:xfrm>
            <a:prstGeom prst="rect">
              <a:avLst/>
            </a:prstGeom>
            <a:solidFill>
              <a:srgbClr val="FFFFFF"/>
            </a:solidFill>
            <a:ln w="19050">
              <a:solidFill>
                <a:srgbClr val="00808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6" name="Rectangle 5"/>
            <p:cNvSpPr>
              <a:spLocks noChangeArrowheads="1"/>
            </p:cNvSpPr>
            <p:nvPr/>
          </p:nvSpPr>
          <p:spPr bwMode="auto">
            <a:xfrm>
              <a:off x="8460" y="2754"/>
              <a:ext cx="2700" cy="900"/>
            </a:xfrm>
            <a:prstGeom prst="rect">
              <a:avLst/>
            </a:prstGeom>
            <a:solidFill>
              <a:srgbClr val="FFFFFF"/>
            </a:solidFill>
            <a:ln w="19050">
              <a:solidFill>
                <a:srgbClr val="00808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cs typeface="Times New Roman" pitchFamily="18" charset="0"/>
                </a:rPr>
                <a:t>1.</a:t>
              </a:r>
              <a:endPara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7" name="Rectangle 6"/>
            <p:cNvSpPr>
              <a:spLocks noChangeArrowheads="1"/>
            </p:cNvSpPr>
            <p:nvPr/>
          </p:nvSpPr>
          <p:spPr bwMode="auto">
            <a:xfrm>
              <a:off x="8515" y="3804"/>
              <a:ext cx="2700" cy="360"/>
            </a:xfrm>
            <a:prstGeom prst="rect">
              <a:avLst/>
            </a:prstGeom>
            <a:solidFill>
              <a:srgbClr val="FFFFFF"/>
            </a:solidFill>
            <a:ln w="19050">
              <a:solidFill>
                <a:srgbClr val="00808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cs typeface="Times New Roman" pitchFamily="18" charset="0"/>
                </a:rPr>
                <a:t>2.</a:t>
              </a:r>
              <a:endPara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8" name="Rectangle 7"/>
            <p:cNvSpPr>
              <a:spLocks noChangeArrowheads="1"/>
            </p:cNvSpPr>
            <p:nvPr/>
          </p:nvSpPr>
          <p:spPr bwMode="auto">
            <a:xfrm>
              <a:off x="5421" y="4554"/>
              <a:ext cx="2700" cy="360"/>
            </a:xfrm>
            <a:prstGeom prst="rect">
              <a:avLst/>
            </a:prstGeom>
            <a:solidFill>
              <a:srgbClr val="FFFFFF"/>
            </a:solidFill>
            <a:ln w="19050">
              <a:solidFill>
                <a:srgbClr val="00808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cs typeface="Times New Roman" pitchFamily="18" charset="0"/>
                </a:rPr>
                <a:t>3.</a:t>
              </a:r>
              <a:endPara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9" name="Rectangle 8"/>
            <p:cNvSpPr>
              <a:spLocks noChangeArrowheads="1"/>
            </p:cNvSpPr>
            <p:nvPr/>
          </p:nvSpPr>
          <p:spPr bwMode="auto">
            <a:xfrm>
              <a:off x="5400" y="5094"/>
              <a:ext cx="5760" cy="360"/>
            </a:xfrm>
            <a:prstGeom prst="rect">
              <a:avLst/>
            </a:prstGeom>
            <a:solidFill>
              <a:srgbClr val="FFFFFF"/>
            </a:solidFill>
            <a:ln w="19050">
              <a:solidFill>
                <a:srgbClr val="00808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cs typeface="Times New Roman" pitchFamily="18" charset="0"/>
                </a:rPr>
                <a:t>4.</a:t>
              </a:r>
              <a:r>
                <a:rPr kumimoji="0" lang="en-US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cs typeface="Times New Roman" pitchFamily="18" charset="0"/>
                </a:rPr>
                <a:t> </a:t>
              </a:r>
              <a:endPara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0" name="Rectangle 9"/>
            <p:cNvSpPr>
              <a:spLocks noChangeArrowheads="1"/>
            </p:cNvSpPr>
            <p:nvPr/>
          </p:nvSpPr>
          <p:spPr bwMode="auto">
            <a:xfrm>
              <a:off x="5400" y="5814"/>
              <a:ext cx="5760" cy="2700"/>
            </a:xfrm>
            <a:prstGeom prst="rect">
              <a:avLst/>
            </a:prstGeom>
            <a:solidFill>
              <a:srgbClr val="FFFFFF"/>
            </a:solidFill>
            <a:ln w="19050">
              <a:solidFill>
                <a:srgbClr val="00808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cs typeface="Times New Roman" pitchFamily="18" charset="0"/>
                </a:rPr>
                <a:t>5.</a:t>
              </a:r>
              <a:endPara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1" name="Rectangle 10"/>
            <p:cNvSpPr>
              <a:spLocks noChangeArrowheads="1"/>
            </p:cNvSpPr>
            <p:nvPr/>
          </p:nvSpPr>
          <p:spPr bwMode="auto">
            <a:xfrm>
              <a:off x="5400" y="8694"/>
              <a:ext cx="5760" cy="360"/>
            </a:xfrm>
            <a:prstGeom prst="rect">
              <a:avLst/>
            </a:prstGeom>
            <a:solidFill>
              <a:srgbClr val="FFFFFF"/>
            </a:solidFill>
            <a:ln w="19050">
              <a:solidFill>
                <a:srgbClr val="00808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cs typeface="Times New Roman" pitchFamily="18" charset="0"/>
                </a:rPr>
                <a:t>6.</a:t>
              </a:r>
              <a:endPara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2" name="Rectangle 11"/>
            <p:cNvSpPr>
              <a:spLocks noChangeArrowheads="1"/>
            </p:cNvSpPr>
            <p:nvPr/>
          </p:nvSpPr>
          <p:spPr bwMode="auto">
            <a:xfrm>
              <a:off x="5416" y="9200"/>
              <a:ext cx="2880" cy="360"/>
            </a:xfrm>
            <a:prstGeom prst="rect">
              <a:avLst/>
            </a:prstGeom>
            <a:solidFill>
              <a:srgbClr val="FFFFFF"/>
            </a:solidFill>
            <a:ln w="19050">
              <a:solidFill>
                <a:srgbClr val="00808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cs typeface="Times New Roman" pitchFamily="18" charset="0"/>
                </a:rPr>
                <a:t>7.</a:t>
              </a:r>
              <a:endPara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3" name="Rectangle 12"/>
            <p:cNvSpPr>
              <a:spLocks noChangeArrowheads="1"/>
            </p:cNvSpPr>
            <p:nvPr/>
          </p:nvSpPr>
          <p:spPr bwMode="auto">
            <a:xfrm>
              <a:off x="5416" y="9758"/>
              <a:ext cx="2880" cy="360"/>
            </a:xfrm>
            <a:prstGeom prst="rect">
              <a:avLst/>
            </a:prstGeom>
            <a:solidFill>
              <a:srgbClr val="FFFFFF"/>
            </a:solidFill>
            <a:ln w="19050">
              <a:solidFill>
                <a:srgbClr val="00808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cs typeface="Times New Roman" pitchFamily="18" charset="0"/>
                </a:rPr>
                <a:t>8.</a:t>
              </a:r>
              <a:endPara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24" name="Прямоугольник 23"/>
          <p:cNvSpPr/>
          <p:nvPr/>
        </p:nvSpPr>
        <p:spPr>
          <a:xfrm>
            <a:off x="6786578" y="571480"/>
            <a:ext cx="8572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latin typeface="Times New Roman" pitchFamily="18" charset="0"/>
                <a:cs typeface="Times New Roman" pitchFamily="18" charset="0"/>
              </a:rPr>
              <a:t>Dubna</a:t>
            </a:r>
          </a:p>
          <a:p>
            <a:r>
              <a:rPr lang="en-US" b="1" dirty="0">
                <a:latin typeface="Times New Roman" pitchFamily="18" charset="0"/>
                <a:cs typeface="Times New Roman" pitchFamily="18" charset="0"/>
              </a:rPr>
              <a:t>Russia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357158" y="1071546"/>
            <a:ext cx="294939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3200" b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 Your Address</a:t>
            </a:r>
            <a:endParaRPr lang="ru-RU" sz="3200" b="1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142976" y="1928802"/>
            <a:ext cx="1857388" cy="857256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Dubna</a:t>
            </a:r>
          </a:p>
          <a:p>
            <a:r>
              <a:rPr lang="en-US" sz="2400" b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Russia</a:t>
            </a:r>
            <a:endParaRPr lang="ru-RU" sz="2400" b="1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8" name="Прямая со стрелкой 27"/>
          <p:cNvCxnSpPr>
            <a:stCxn id="25" idx="3"/>
          </p:cNvCxnSpPr>
          <p:nvPr/>
        </p:nvCxnSpPr>
        <p:spPr>
          <a:xfrm flipV="1">
            <a:off x="3306555" y="928670"/>
            <a:ext cx="3194271" cy="435264"/>
          </a:xfrm>
          <a:prstGeom prst="straightConnector1">
            <a:avLst/>
          </a:prstGeom>
          <a:ln>
            <a:solidFill>
              <a:schemeClr val="tx2">
                <a:lumMod val="50000"/>
              </a:schemeClr>
            </a:solidFill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20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500"/>
                            </p:stCondLst>
                            <p:childTnLst>
                              <p:par>
                                <p:cTn id="21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20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8500"/>
                            </p:stCondLst>
                            <p:childTnLst>
                              <p:par>
                                <p:cTn id="25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2000"/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с двумя скругленными противолежащими углами 2"/>
          <p:cNvSpPr/>
          <p:nvPr/>
        </p:nvSpPr>
        <p:spPr>
          <a:xfrm>
            <a:off x="285750" y="214313"/>
            <a:ext cx="8572500" cy="6215062"/>
          </a:xfrm>
          <a:prstGeom prst="round2DiagRect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3929058" y="214290"/>
            <a:ext cx="4929222" cy="6357958"/>
            <a:chOff x="5040" y="2315"/>
            <a:chExt cx="6480" cy="8280"/>
          </a:xfrm>
        </p:grpSpPr>
        <p:sp>
          <p:nvSpPr>
            <p:cNvPr id="15" name="Rectangle 3"/>
            <p:cNvSpPr>
              <a:spLocks noChangeArrowheads="1"/>
            </p:cNvSpPr>
            <p:nvPr/>
          </p:nvSpPr>
          <p:spPr bwMode="auto">
            <a:xfrm>
              <a:off x="5040" y="2315"/>
              <a:ext cx="6480" cy="8280"/>
            </a:xfrm>
            <a:prstGeom prst="rect">
              <a:avLst/>
            </a:prstGeom>
            <a:solidFill>
              <a:srgbClr val="FFFFFF"/>
            </a:solidFill>
            <a:ln w="19050">
              <a:solidFill>
                <a:srgbClr val="00808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6" name="Rectangle 5"/>
            <p:cNvSpPr>
              <a:spLocks noChangeArrowheads="1"/>
            </p:cNvSpPr>
            <p:nvPr/>
          </p:nvSpPr>
          <p:spPr bwMode="auto">
            <a:xfrm>
              <a:off x="8460" y="2754"/>
              <a:ext cx="2700" cy="900"/>
            </a:xfrm>
            <a:prstGeom prst="rect">
              <a:avLst/>
            </a:prstGeom>
            <a:solidFill>
              <a:srgbClr val="FFFFFF"/>
            </a:solidFill>
            <a:ln w="19050">
              <a:solidFill>
                <a:srgbClr val="00808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cs typeface="Times New Roman" pitchFamily="18" charset="0"/>
                </a:rPr>
                <a:t>1.</a:t>
              </a:r>
              <a:endPara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7" name="Rectangle 6"/>
            <p:cNvSpPr>
              <a:spLocks noChangeArrowheads="1"/>
            </p:cNvSpPr>
            <p:nvPr/>
          </p:nvSpPr>
          <p:spPr bwMode="auto">
            <a:xfrm>
              <a:off x="8515" y="3804"/>
              <a:ext cx="2629" cy="465"/>
            </a:xfrm>
            <a:prstGeom prst="rect">
              <a:avLst/>
            </a:prstGeom>
            <a:solidFill>
              <a:srgbClr val="FFFFFF"/>
            </a:solidFill>
            <a:ln w="19050">
              <a:solidFill>
                <a:srgbClr val="00808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cs typeface="Times New Roman" pitchFamily="18" charset="0"/>
                </a:rPr>
                <a:t>2.</a:t>
              </a:r>
              <a:endPara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8" name="Rectangle 7"/>
            <p:cNvSpPr>
              <a:spLocks noChangeArrowheads="1"/>
            </p:cNvSpPr>
            <p:nvPr/>
          </p:nvSpPr>
          <p:spPr bwMode="auto">
            <a:xfrm>
              <a:off x="5421" y="4554"/>
              <a:ext cx="2700" cy="360"/>
            </a:xfrm>
            <a:prstGeom prst="rect">
              <a:avLst/>
            </a:prstGeom>
            <a:solidFill>
              <a:srgbClr val="FFFFFF"/>
            </a:solidFill>
            <a:ln w="19050">
              <a:solidFill>
                <a:srgbClr val="00808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cs typeface="Times New Roman" pitchFamily="18" charset="0"/>
                </a:rPr>
                <a:t>3.</a:t>
              </a:r>
              <a:endPara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9" name="Rectangle 8"/>
            <p:cNvSpPr>
              <a:spLocks noChangeArrowheads="1"/>
            </p:cNvSpPr>
            <p:nvPr/>
          </p:nvSpPr>
          <p:spPr bwMode="auto">
            <a:xfrm>
              <a:off x="5400" y="5094"/>
              <a:ext cx="5760" cy="360"/>
            </a:xfrm>
            <a:prstGeom prst="rect">
              <a:avLst/>
            </a:prstGeom>
            <a:solidFill>
              <a:srgbClr val="FFFFFF"/>
            </a:solidFill>
            <a:ln w="19050">
              <a:solidFill>
                <a:srgbClr val="00808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cs typeface="Times New Roman" pitchFamily="18" charset="0"/>
                </a:rPr>
                <a:t>4.</a:t>
              </a:r>
              <a:r>
                <a:rPr kumimoji="0" lang="en-US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cs typeface="Times New Roman" pitchFamily="18" charset="0"/>
                </a:rPr>
                <a:t> </a:t>
              </a:r>
              <a:endPara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0" name="Rectangle 9"/>
            <p:cNvSpPr>
              <a:spLocks noChangeArrowheads="1"/>
            </p:cNvSpPr>
            <p:nvPr/>
          </p:nvSpPr>
          <p:spPr bwMode="auto">
            <a:xfrm>
              <a:off x="5400" y="5814"/>
              <a:ext cx="5760" cy="2700"/>
            </a:xfrm>
            <a:prstGeom prst="rect">
              <a:avLst/>
            </a:prstGeom>
            <a:solidFill>
              <a:srgbClr val="FFFFFF"/>
            </a:solidFill>
            <a:ln w="19050">
              <a:solidFill>
                <a:srgbClr val="00808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cs typeface="Times New Roman" pitchFamily="18" charset="0"/>
                </a:rPr>
                <a:t>5.</a:t>
              </a:r>
              <a:endPara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1" name="Rectangle 10"/>
            <p:cNvSpPr>
              <a:spLocks noChangeArrowheads="1"/>
            </p:cNvSpPr>
            <p:nvPr/>
          </p:nvSpPr>
          <p:spPr bwMode="auto">
            <a:xfrm>
              <a:off x="5400" y="8694"/>
              <a:ext cx="5760" cy="360"/>
            </a:xfrm>
            <a:prstGeom prst="rect">
              <a:avLst/>
            </a:prstGeom>
            <a:solidFill>
              <a:srgbClr val="FFFFFF"/>
            </a:solidFill>
            <a:ln w="19050">
              <a:solidFill>
                <a:srgbClr val="00808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cs typeface="Times New Roman" pitchFamily="18" charset="0"/>
                </a:rPr>
                <a:t>6.</a:t>
              </a:r>
              <a:endPara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2" name="Rectangle 11"/>
            <p:cNvSpPr>
              <a:spLocks noChangeArrowheads="1"/>
            </p:cNvSpPr>
            <p:nvPr/>
          </p:nvSpPr>
          <p:spPr bwMode="auto">
            <a:xfrm>
              <a:off x="5416" y="9200"/>
              <a:ext cx="2880" cy="360"/>
            </a:xfrm>
            <a:prstGeom prst="rect">
              <a:avLst/>
            </a:prstGeom>
            <a:solidFill>
              <a:srgbClr val="FFFFFF"/>
            </a:solidFill>
            <a:ln w="19050">
              <a:solidFill>
                <a:srgbClr val="00808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cs typeface="Times New Roman" pitchFamily="18" charset="0"/>
                </a:rPr>
                <a:t>7.</a:t>
              </a:r>
              <a:endPara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3" name="Rectangle 12"/>
            <p:cNvSpPr>
              <a:spLocks noChangeArrowheads="1"/>
            </p:cNvSpPr>
            <p:nvPr/>
          </p:nvSpPr>
          <p:spPr bwMode="auto">
            <a:xfrm>
              <a:off x="5416" y="9758"/>
              <a:ext cx="2880" cy="360"/>
            </a:xfrm>
            <a:prstGeom prst="rect">
              <a:avLst/>
            </a:prstGeom>
            <a:solidFill>
              <a:srgbClr val="FFFFFF"/>
            </a:solidFill>
            <a:ln w="19050">
              <a:solidFill>
                <a:srgbClr val="00808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cs typeface="Times New Roman" pitchFamily="18" charset="0"/>
                </a:rPr>
                <a:t>8.</a:t>
              </a:r>
              <a:endPara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24" name="Прямоугольник 23"/>
          <p:cNvSpPr/>
          <p:nvPr/>
        </p:nvSpPr>
        <p:spPr>
          <a:xfrm>
            <a:off x="6786578" y="571480"/>
            <a:ext cx="8572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latin typeface="Times New Roman" pitchFamily="18" charset="0"/>
                <a:cs typeface="Times New Roman" pitchFamily="18" charset="0"/>
              </a:rPr>
              <a:t>Dubna</a:t>
            </a:r>
          </a:p>
          <a:p>
            <a:r>
              <a:rPr lang="en-US" b="1" dirty="0">
                <a:latin typeface="Times New Roman" pitchFamily="18" charset="0"/>
                <a:cs typeface="Times New Roman" pitchFamily="18" charset="0"/>
              </a:rPr>
              <a:t>Russia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571472" y="1071546"/>
            <a:ext cx="140615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2.</a:t>
            </a:r>
            <a:r>
              <a:rPr lang="en-US" sz="3200" b="1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3200" b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Date</a:t>
            </a:r>
            <a:endParaRPr lang="ru-RU" sz="3200" b="1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142976" y="1928802"/>
            <a:ext cx="1857388" cy="461665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endParaRPr lang="ru-RU" sz="2400" b="1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8" name="Прямая со стрелкой 27"/>
          <p:cNvCxnSpPr>
            <a:stCxn id="25" idx="3"/>
          </p:cNvCxnSpPr>
          <p:nvPr/>
        </p:nvCxnSpPr>
        <p:spPr>
          <a:xfrm>
            <a:off x="1977626" y="1363934"/>
            <a:ext cx="4523200" cy="136240"/>
          </a:xfrm>
          <a:prstGeom prst="straightConnector1">
            <a:avLst/>
          </a:prstGeom>
          <a:ln>
            <a:solidFill>
              <a:schemeClr val="tx2">
                <a:lumMod val="50000"/>
              </a:schemeClr>
            </a:solidFill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6" name="Прямоугольник 25"/>
          <p:cNvSpPr/>
          <p:nvPr/>
        </p:nvSpPr>
        <p:spPr>
          <a:xfrm>
            <a:off x="6858016" y="1357298"/>
            <a:ext cx="12234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>
              <a:spcBef>
                <a:spcPct val="0"/>
              </a:spcBef>
              <a:spcAft>
                <a:spcPts val="1000"/>
              </a:spcAft>
            </a:pPr>
            <a:r>
              <a:rPr lang="en-US" b="1" dirty="0">
                <a:latin typeface="Times New Roman" pitchFamily="18" charset="0"/>
                <a:cs typeface="Times New Roman" pitchFamily="18" charset="0"/>
              </a:rPr>
              <a:t>12.06.2014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1428728" y="2000240"/>
            <a:ext cx="12234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>
              <a:spcBef>
                <a:spcPct val="0"/>
              </a:spcBef>
              <a:spcAft>
                <a:spcPts val="1000"/>
              </a:spcAft>
            </a:pPr>
            <a:r>
              <a:rPr lang="en-US" b="1" dirty="0">
                <a:latin typeface="Times New Roman" pitchFamily="18" charset="0"/>
                <a:cs typeface="Times New Roman" pitchFamily="18" charset="0"/>
              </a:rPr>
              <a:t>12.06.2014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20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2000"/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20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000"/>
                            </p:stCondLst>
                            <p:childTnLst>
                              <p:par>
                                <p:cTn id="19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20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60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6500"/>
                            </p:stCondLst>
                            <p:childTnLst>
                              <p:par>
                                <p:cTn id="30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20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с двумя скругленными противолежащими углами 2"/>
          <p:cNvSpPr/>
          <p:nvPr/>
        </p:nvSpPr>
        <p:spPr>
          <a:xfrm>
            <a:off x="285750" y="214313"/>
            <a:ext cx="8572500" cy="6215062"/>
          </a:xfrm>
          <a:prstGeom prst="round2DiagRect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3929058" y="214290"/>
            <a:ext cx="4929222" cy="6357958"/>
            <a:chOff x="5040" y="2315"/>
            <a:chExt cx="6480" cy="8280"/>
          </a:xfrm>
        </p:grpSpPr>
        <p:sp>
          <p:nvSpPr>
            <p:cNvPr id="15" name="Rectangle 3"/>
            <p:cNvSpPr>
              <a:spLocks noChangeArrowheads="1"/>
            </p:cNvSpPr>
            <p:nvPr/>
          </p:nvSpPr>
          <p:spPr bwMode="auto">
            <a:xfrm>
              <a:off x="5040" y="2315"/>
              <a:ext cx="6480" cy="8280"/>
            </a:xfrm>
            <a:prstGeom prst="rect">
              <a:avLst/>
            </a:prstGeom>
            <a:solidFill>
              <a:srgbClr val="FFFFFF"/>
            </a:solidFill>
            <a:ln w="19050">
              <a:solidFill>
                <a:srgbClr val="00808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6" name="Rectangle 5"/>
            <p:cNvSpPr>
              <a:spLocks noChangeArrowheads="1"/>
            </p:cNvSpPr>
            <p:nvPr/>
          </p:nvSpPr>
          <p:spPr bwMode="auto">
            <a:xfrm>
              <a:off x="8460" y="2754"/>
              <a:ext cx="2700" cy="900"/>
            </a:xfrm>
            <a:prstGeom prst="rect">
              <a:avLst/>
            </a:prstGeom>
            <a:solidFill>
              <a:srgbClr val="FFFFFF"/>
            </a:solidFill>
            <a:ln w="19050">
              <a:solidFill>
                <a:srgbClr val="00808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cs typeface="Times New Roman" pitchFamily="18" charset="0"/>
                </a:rPr>
                <a:t>1.</a:t>
              </a:r>
              <a:endPara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7" name="Rectangle 6"/>
            <p:cNvSpPr>
              <a:spLocks noChangeArrowheads="1"/>
            </p:cNvSpPr>
            <p:nvPr/>
          </p:nvSpPr>
          <p:spPr bwMode="auto">
            <a:xfrm>
              <a:off x="8515" y="3804"/>
              <a:ext cx="2629" cy="465"/>
            </a:xfrm>
            <a:prstGeom prst="rect">
              <a:avLst/>
            </a:prstGeom>
            <a:solidFill>
              <a:srgbClr val="FFFFFF"/>
            </a:solidFill>
            <a:ln w="19050">
              <a:solidFill>
                <a:srgbClr val="00808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cs typeface="Times New Roman" pitchFamily="18" charset="0"/>
                </a:rPr>
                <a:t>2.</a:t>
              </a:r>
              <a:endPara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8" name="Rectangle 7"/>
            <p:cNvSpPr>
              <a:spLocks noChangeArrowheads="1"/>
            </p:cNvSpPr>
            <p:nvPr/>
          </p:nvSpPr>
          <p:spPr bwMode="auto">
            <a:xfrm>
              <a:off x="5421" y="4455"/>
              <a:ext cx="2700" cy="459"/>
            </a:xfrm>
            <a:prstGeom prst="rect">
              <a:avLst/>
            </a:prstGeom>
            <a:solidFill>
              <a:srgbClr val="FFFFFF"/>
            </a:solidFill>
            <a:ln w="19050">
              <a:solidFill>
                <a:srgbClr val="00808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cs typeface="Times New Roman" pitchFamily="18" charset="0"/>
                </a:rPr>
                <a:t>3.</a:t>
              </a:r>
              <a:endPara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9" name="Rectangle 8"/>
            <p:cNvSpPr>
              <a:spLocks noChangeArrowheads="1"/>
            </p:cNvSpPr>
            <p:nvPr/>
          </p:nvSpPr>
          <p:spPr bwMode="auto">
            <a:xfrm>
              <a:off x="5400" y="5094"/>
              <a:ext cx="5760" cy="360"/>
            </a:xfrm>
            <a:prstGeom prst="rect">
              <a:avLst/>
            </a:prstGeom>
            <a:solidFill>
              <a:srgbClr val="FFFFFF"/>
            </a:solidFill>
            <a:ln w="19050">
              <a:solidFill>
                <a:srgbClr val="00808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cs typeface="Times New Roman" pitchFamily="18" charset="0"/>
                </a:rPr>
                <a:t>4.</a:t>
              </a:r>
              <a:r>
                <a:rPr kumimoji="0" lang="en-US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cs typeface="Times New Roman" pitchFamily="18" charset="0"/>
                </a:rPr>
                <a:t> </a:t>
              </a:r>
              <a:endPara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0" name="Rectangle 9"/>
            <p:cNvSpPr>
              <a:spLocks noChangeArrowheads="1"/>
            </p:cNvSpPr>
            <p:nvPr/>
          </p:nvSpPr>
          <p:spPr bwMode="auto">
            <a:xfrm>
              <a:off x="5400" y="5814"/>
              <a:ext cx="5760" cy="2700"/>
            </a:xfrm>
            <a:prstGeom prst="rect">
              <a:avLst/>
            </a:prstGeom>
            <a:solidFill>
              <a:srgbClr val="FFFFFF"/>
            </a:solidFill>
            <a:ln w="19050">
              <a:solidFill>
                <a:srgbClr val="00808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cs typeface="Times New Roman" pitchFamily="18" charset="0"/>
                </a:rPr>
                <a:t>5.</a:t>
              </a:r>
              <a:endPara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1" name="Rectangle 10"/>
            <p:cNvSpPr>
              <a:spLocks noChangeArrowheads="1"/>
            </p:cNvSpPr>
            <p:nvPr/>
          </p:nvSpPr>
          <p:spPr bwMode="auto">
            <a:xfrm>
              <a:off x="5400" y="8694"/>
              <a:ext cx="5760" cy="360"/>
            </a:xfrm>
            <a:prstGeom prst="rect">
              <a:avLst/>
            </a:prstGeom>
            <a:solidFill>
              <a:srgbClr val="FFFFFF"/>
            </a:solidFill>
            <a:ln w="19050">
              <a:solidFill>
                <a:srgbClr val="00808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cs typeface="Times New Roman" pitchFamily="18" charset="0"/>
                </a:rPr>
                <a:t>6.</a:t>
              </a:r>
              <a:endPara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2" name="Rectangle 11"/>
            <p:cNvSpPr>
              <a:spLocks noChangeArrowheads="1"/>
            </p:cNvSpPr>
            <p:nvPr/>
          </p:nvSpPr>
          <p:spPr bwMode="auto">
            <a:xfrm>
              <a:off x="5416" y="9200"/>
              <a:ext cx="2880" cy="360"/>
            </a:xfrm>
            <a:prstGeom prst="rect">
              <a:avLst/>
            </a:prstGeom>
            <a:solidFill>
              <a:srgbClr val="FFFFFF"/>
            </a:solidFill>
            <a:ln w="19050">
              <a:solidFill>
                <a:srgbClr val="00808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cs typeface="Times New Roman" pitchFamily="18" charset="0"/>
                </a:rPr>
                <a:t>7.</a:t>
              </a:r>
              <a:endPara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3" name="Rectangle 12"/>
            <p:cNvSpPr>
              <a:spLocks noChangeArrowheads="1"/>
            </p:cNvSpPr>
            <p:nvPr/>
          </p:nvSpPr>
          <p:spPr bwMode="auto">
            <a:xfrm>
              <a:off x="5416" y="9758"/>
              <a:ext cx="2880" cy="360"/>
            </a:xfrm>
            <a:prstGeom prst="rect">
              <a:avLst/>
            </a:prstGeom>
            <a:solidFill>
              <a:srgbClr val="FFFFFF"/>
            </a:solidFill>
            <a:ln w="19050">
              <a:solidFill>
                <a:srgbClr val="00808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cs typeface="Times New Roman" pitchFamily="18" charset="0"/>
                </a:rPr>
                <a:t>8.</a:t>
              </a:r>
              <a:endPara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24" name="Прямоугольник 23"/>
          <p:cNvSpPr/>
          <p:nvPr/>
        </p:nvSpPr>
        <p:spPr>
          <a:xfrm>
            <a:off x="6786578" y="571480"/>
            <a:ext cx="8572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latin typeface="Times New Roman" pitchFamily="18" charset="0"/>
                <a:cs typeface="Times New Roman" pitchFamily="18" charset="0"/>
              </a:rPr>
              <a:t>Dubna</a:t>
            </a:r>
          </a:p>
          <a:p>
            <a:r>
              <a:rPr lang="en-US" b="1" dirty="0">
                <a:latin typeface="Times New Roman" pitchFamily="18" charset="0"/>
                <a:cs typeface="Times New Roman" pitchFamily="18" charset="0"/>
              </a:rPr>
              <a:t>Russia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571472" y="1071546"/>
            <a:ext cx="213770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3. Greeting</a:t>
            </a:r>
            <a:endParaRPr lang="ru-RU" sz="3200" b="1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142976" y="1928802"/>
            <a:ext cx="1857388" cy="461665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endParaRPr lang="ru-RU" sz="2400" b="1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8" name="Прямая со стрелкой 27"/>
          <p:cNvCxnSpPr/>
          <p:nvPr/>
        </p:nvCxnSpPr>
        <p:spPr>
          <a:xfrm>
            <a:off x="2714612" y="1428736"/>
            <a:ext cx="1505637" cy="564868"/>
          </a:xfrm>
          <a:prstGeom prst="straightConnector1">
            <a:avLst/>
          </a:prstGeom>
          <a:ln>
            <a:solidFill>
              <a:schemeClr val="tx2">
                <a:lumMod val="50000"/>
              </a:schemeClr>
            </a:solidFill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6" name="Прямоугольник 25"/>
          <p:cNvSpPr/>
          <p:nvPr/>
        </p:nvSpPr>
        <p:spPr>
          <a:xfrm>
            <a:off x="6858016" y="1357298"/>
            <a:ext cx="12234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>
              <a:spcBef>
                <a:spcPct val="0"/>
              </a:spcBef>
              <a:spcAft>
                <a:spcPts val="1000"/>
              </a:spcAft>
            </a:pPr>
            <a:r>
              <a:rPr lang="en-US" b="1" dirty="0">
                <a:latin typeface="Times New Roman" pitchFamily="18" charset="0"/>
                <a:cs typeface="Times New Roman" pitchFamily="18" charset="0"/>
              </a:rPr>
              <a:t>12.06.2014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1285852" y="1928802"/>
            <a:ext cx="159774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Dear Jane,</a:t>
            </a:r>
            <a:endParaRPr lang="ru-RU" sz="2400" dirty="0"/>
          </a:p>
        </p:txBody>
      </p:sp>
      <p:sp>
        <p:nvSpPr>
          <p:cNvPr id="30" name="Прямоугольник 29"/>
          <p:cNvSpPr/>
          <p:nvPr/>
        </p:nvSpPr>
        <p:spPr>
          <a:xfrm>
            <a:off x="4429124" y="1857364"/>
            <a:ext cx="12448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latin typeface="Times New Roman" pitchFamily="18" charset="0"/>
                <a:cs typeface="Times New Roman" pitchFamily="18" charset="0"/>
              </a:rPr>
              <a:t>Dear Jane,</a:t>
            </a:r>
            <a:endParaRPr lang="ru-RU" dirty="0"/>
          </a:p>
        </p:txBody>
      </p:sp>
      <p:sp>
        <p:nvSpPr>
          <p:cNvPr id="32" name="Rectangle 7"/>
          <p:cNvSpPr>
            <a:spLocks noChangeArrowheads="1"/>
          </p:cNvSpPr>
          <p:nvPr/>
        </p:nvSpPr>
        <p:spPr bwMode="auto">
          <a:xfrm>
            <a:off x="571472" y="3286124"/>
            <a:ext cx="3143272" cy="857256"/>
          </a:xfrm>
          <a:prstGeom prst="rect">
            <a:avLst/>
          </a:prstGeom>
          <a:solidFill>
            <a:srgbClr val="FFFFFF"/>
          </a:solidFill>
          <a:ln w="19050">
            <a:solidFill>
              <a:srgbClr val="00808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Don’t forget to write down the comma! 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endParaRPr kumimoji="0" lang="ru-RU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cxnSp>
        <p:nvCxnSpPr>
          <p:cNvPr id="33" name="Прямая со стрелкой 32"/>
          <p:cNvCxnSpPr>
            <a:stCxn id="32" idx="3"/>
          </p:cNvCxnSpPr>
          <p:nvPr/>
        </p:nvCxnSpPr>
        <p:spPr>
          <a:xfrm flipV="1">
            <a:off x="3714744" y="2143116"/>
            <a:ext cx="1781982" cy="1571636"/>
          </a:xfrm>
          <a:prstGeom prst="straightConnector1">
            <a:avLst/>
          </a:prstGeom>
          <a:ln>
            <a:solidFill>
              <a:schemeClr val="tx2">
                <a:lumMod val="50000"/>
              </a:schemeClr>
            </a:solidFill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20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000"/>
                            </p:stCondLst>
                            <p:childTnLst>
                              <p:par>
                                <p:cTn id="22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20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6500"/>
                            </p:stCondLst>
                            <p:childTnLst>
                              <p:par>
                                <p:cTn id="33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5" dur="20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8500"/>
                            </p:stCondLst>
                            <p:childTnLst>
                              <p:par>
                                <p:cTn id="3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9000"/>
                            </p:stCondLst>
                            <p:childTnLst>
                              <p:par>
                                <p:cTn id="4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3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с двумя скругленными противолежащими углами 2"/>
          <p:cNvSpPr/>
          <p:nvPr/>
        </p:nvSpPr>
        <p:spPr>
          <a:xfrm>
            <a:off x="285750" y="214313"/>
            <a:ext cx="8572500" cy="6215062"/>
          </a:xfrm>
          <a:prstGeom prst="round2DiagRect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3786182" y="285728"/>
            <a:ext cx="4929222" cy="6357958"/>
            <a:chOff x="5040" y="2315"/>
            <a:chExt cx="6480" cy="8280"/>
          </a:xfrm>
        </p:grpSpPr>
        <p:sp>
          <p:nvSpPr>
            <p:cNvPr id="15" name="Rectangle 3"/>
            <p:cNvSpPr>
              <a:spLocks noChangeArrowheads="1"/>
            </p:cNvSpPr>
            <p:nvPr/>
          </p:nvSpPr>
          <p:spPr bwMode="auto">
            <a:xfrm>
              <a:off x="5040" y="2315"/>
              <a:ext cx="6480" cy="8280"/>
            </a:xfrm>
            <a:prstGeom prst="rect">
              <a:avLst/>
            </a:prstGeom>
            <a:solidFill>
              <a:srgbClr val="FFFFFF"/>
            </a:solidFill>
            <a:ln w="19050">
              <a:solidFill>
                <a:srgbClr val="00808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6" name="Rectangle 5"/>
            <p:cNvSpPr>
              <a:spLocks noChangeArrowheads="1"/>
            </p:cNvSpPr>
            <p:nvPr/>
          </p:nvSpPr>
          <p:spPr bwMode="auto">
            <a:xfrm>
              <a:off x="8515" y="2594"/>
              <a:ext cx="2700" cy="900"/>
            </a:xfrm>
            <a:prstGeom prst="rect">
              <a:avLst/>
            </a:prstGeom>
            <a:solidFill>
              <a:srgbClr val="FFFFFF"/>
            </a:solidFill>
            <a:ln w="19050">
              <a:solidFill>
                <a:srgbClr val="00808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cs typeface="Times New Roman" pitchFamily="18" charset="0"/>
                </a:rPr>
                <a:t>1.</a:t>
              </a:r>
              <a:endPara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7" name="Rectangle 6"/>
            <p:cNvSpPr>
              <a:spLocks noChangeArrowheads="1"/>
            </p:cNvSpPr>
            <p:nvPr/>
          </p:nvSpPr>
          <p:spPr bwMode="auto">
            <a:xfrm>
              <a:off x="8609" y="3617"/>
              <a:ext cx="2629" cy="465"/>
            </a:xfrm>
            <a:prstGeom prst="rect">
              <a:avLst/>
            </a:prstGeom>
            <a:solidFill>
              <a:srgbClr val="FFFFFF"/>
            </a:solidFill>
            <a:ln w="19050">
              <a:solidFill>
                <a:srgbClr val="00808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cs typeface="Times New Roman" pitchFamily="18" charset="0"/>
                </a:rPr>
                <a:t>2.</a:t>
              </a:r>
              <a:endPara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8" name="Rectangle 7"/>
            <p:cNvSpPr>
              <a:spLocks noChangeArrowheads="1"/>
            </p:cNvSpPr>
            <p:nvPr/>
          </p:nvSpPr>
          <p:spPr bwMode="auto">
            <a:xfrm>
              <a:off x="5416" y="4269"/>
              <a:ext cx="2700" cy="459"/>
            </a:xfrm>
            <a:prstGeom prst="rect">
              <a:avLst/>
            </a:prstGeom>
            <a:solidFill>
              <a:srgbClr val="FFFFFF"/>
            </a:solidFill>
            <a:ln w="19050">
              <a:solidFill>
                <a:srgbClr val="00808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cs typeface="Times New Roman" pitchFamily="18" charset="0"/>
                </a:rPr>
                <a:t>3.</a:t>
              </a:r>
              <a:endPara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9" name="Rectangle 8"/>
            <p:cNvSpPr>
              <a:spLocks noChangeArrowheads="1"/>
            </p:cNvSpPr>
            <p:nvPr/>
          </p:nvSpPr>
          <p:spPr bwMode="auto">
            <a:xfrm>
              <a:off x="5400" y="4920"/>
              <a:ext cx="5838" cy="1023"/>
            </a:xfrm>
            <a:prstGeom prst="rect">
              <a:avLst/>
            </a:prstGeom>
            <a:solidFill>
              <a:srgbClr val="FFFFFF"/>
            </a:solidFill>
            <a:ln w="19050">
              <a:solidFill>
                <a:srgbClr val="00808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cs typeface="Times New Roman" pitchFamily="18" charset="0"/>
                </a:rPr>
                <a:t>4.</a:t>
              </a:r>
              <a:r>
                <a:rPr kumimoji="0" lang="en-US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cs typeface="Times New Roman" pitchFamily="18" charset="0"/>
                </a:rPr>
                <a:t> </a:t>
              </a:r>
              <a:endPara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0" name="Rectangle 9"/>
            <p:cNvSpPr>
              <a:spLocks noChangeArrowheads="1"/>
            </p:cNvSpPr>
            <p:nvPr/>
          </p:nvSpPr>
          <p:spPr bwMode="auto">
            <a:xfrm>
              <a:off x="5416" y="6129"/>
              <a:ext cx="5823" cy="2700"/>
            </a:xfrm>
            <a:prstGeom prst="rect">
              <a:avLst/>
            </a:prstGeom>
            <a:solidFill>
              <a:srgbClr val="FFFFFF"/>
            </a:solidFill>
            <a:ln w="19050">
              <a:solidFill>
                <a:srgbClr val="00808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cs typeface="Times New Roman" pitchFamily="18" charset="0"/>
                </a:rPr>
                <a:t>5.</a:t>
              </a:r>
              <a:endPara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1" name="Rectangle 10"/>
            <p:cNvSpPr>
              <a:spLocks noChangeArrowheads="1"/>
            </p:cNvSpPr>
            <p:nvPr/>
          </p:nvSpPr>
          <p:spPr bwMode="auto">
            <a:xfrm>
              <a:off x="5416" y="9013"/>
              <a:ext cx="5760" cy="360"/>
            </a:xfrm>
            <a:prstGeom prst="rect">
              <a:avLst/>
            </a:prstGeom>
            <a:solidFill>
              <a:srgbClr val="FFFFFF"/>
            </a:solidFill>
            <a:ln w="19050">
              <a:solidFill>
                <a:srgbClr val="00808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cs typeface="Times New Roman" pitchFamily="18" charset="0"/>
                </a:rPr>
                <a:t>6.</a:t>
              </a:r>
              <a:endPara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2" name="Rectangle 11"/>
            <p:cNvSpPr>
              <a:spLocks noChangeArrowheads="1"/>
            </p:cNvSpPr>
            <p:nvPr/>
          </p:nvSpPr>
          <p:spPr bwMode="auto">
            <a:xfrm>
              <a:off x="5416" y="9479"/>
              <a:ext cx="2880" cy="360"/>
            </a:xfrm>
            <a:prstGeom prst="rect">
              <a:avLst/>
            </a:prstGeom>
            <a:solidFill>
              <a:srgbClr val="FFFFFF"/>
            </a:solidFill>
            <a:ln w="19050">
              <a:solidFill>
                <a:srgbClr val="00808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cs typeface="Times New Roman" pitchFamily="18" charset="0"/>
                </a:rPr>
                <a:t>7.</a:t>
              </a:r>
              <a:endPara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3" name="Rectangle 12"/>
            <p:cNvSpPr>
              <a:spLocks noChangeArrowheads="1"/>
            </p:cNvSpPr>
            <p:nvPr/>
          </p:nvSpPr>
          <p:spPr bwMode="auto">
            <a:xfrm>
              <a:off x="5416" y="9944"/>
              <a:ext cx="2880" cy="360"/>
            </a:xfrm>
            <a:prstGeom prst="rect">
              <a:avLst/>
            </a:prstGeom>
            <a:solidFill>
              <a:srgbClr val="FFFFFF"/>
            </a:solidFill>
            <a:ln w="19050">
              <a:solidFill>
                <a:srgbClr val="00808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cs typeface="Times New Roman" pitchFamily="18" charset="0"/>
                </a:rPr>
                <a:t>8.</a:t>
              </a:r>
              <a:endPara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24" name="Прямоугольник 23"/>
          <p:cNvSpPr/>
          <p:nvPr/>
        </p:nvSpPr>
        <p:spPr>
          <a:xfrm>
            <a:off x="6786578" y="500042"/>
            <a:ext cx="8572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latin typeface="Times New Roman" pitchFamily="18" charset="0"/>
                <a:cs typeface="Times New Roman" pitchFamily="18" charset="0"/>
              </a:rPr>
              <a:t>Dubna</a:t>
            </a:r>
          </a:p>
          <a:p>
            <a:r>
              <a:rPr lang="en-US" b="1" dirty="0">
                <a:latin typeface="Times New Roman" pitchFamily="18" charset="0"/>
                <a:cs typeface="Times New Roman" pitchFamily="18" charset="0"/>
              </a:rPr>
              <a:t>Russia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571472" y="1071546"/>
            <a:ext cx="282058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4. Introduction</a:t>
            </a:r>
            <a:endParaRPr lang="ru-RU" sz="3200" b="1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6786578" y="1285860"/>
            <a:ext cx="12234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>
              <a:spcBef>
                <a:spcPct val="0"/>
              </a:spcBef>
              <a:spcAft>
                <a:spcPts val="1000"/>
              </a:spcAft>
            </a:pPr>
            <a:r>
              <a:rPr lang="en-US" b="1" dirty="0">
                <a:latin typeface="Times New Roman" pitchFamily="18" charset="0"/>
                <a:cs typeface="Times New Roman" pitchFamily="18" charset="0"/>
              </a:rPr>
              <a:t>12.06.2014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4286248" y="1785926"/>
            <a:ext cx="12448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latin typeface="Times New Roman" pitchFamily="18" charset="0"/>
                <a:cs typeface="Times New Roman" pitchFamily="18" charset="0"/>
              </a:rPr>
              <a:t>Dear Jane,</a:t>
            </a:r>
            <a:endParaRPr lang="ru-RU" dirty="0"/>
          </a:p>
        </p:txBody>
      </p:sp>
      <p:sp>
        <p:nvSpPr>
          <p:cNvPr id="32" name="Rectangle 7"/>
          <p:cNvSpPr>
            <a:spLocks noChangeArrowheads="1"/>
          </p:cNvSpPr>
          <p:nvPr/>
        </p:nvSpPr>
        <p:spPr bwMode="auto">
          <a:xfrm>
            <a:off x="357158" y="1857364"/>
            <a:ext cx="3143272" cy="3500462"/>
          </a:xfrm>
          <a:prstGeom prst="rect">
            <a:avLst/>
          </a:prstGeom>
          <a:solidFill>
            <a:srgbClr val="FFFFFF"/>
          </a:solidFill>
          <a:ln w="19050">
            <a:solidFill>
              <a:srgbClr val="00808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You usually: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a) </a:t>
            </a:r>
            <a:r>
              <a:rPr lang="en-US" sz="2400" b="1" i="1" dirty="0">
                <a:latin typeface="Times New Roman" pitchFamily="18" charset="0"/>
                <a:cs typeface="Times New Roman" pitchFamily="18" charset="0"/>
              </a:rPr>
              <a:t>thank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your friend  for the received letter: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i="1" dirty="0">
                <a:latin typeface="Times New Roman" pitchFamily="18" charset="0"/>
                <a:cs typeface="Times New Roman" pitchFamily="18" charset="0"/>
              </a:rPr>
              <a:t>Thanks for …,</a:t>
            </a:r>
            <a:endParaRPr lang="ru-RU" sz="2400" i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i="1" dirty="0">
                <a:latin typeface="Times New Roman" pitchFamily="18" charset="0"/>
                <a:cs typeface="Times New Roman" pitchFamily="18" charset="0"/>
              </a:rPr>
              <a:t>Many thanks for …,</a:t>
            </a:r>
            <a:endParaRPr lang="ru-RU" sz="2400" i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i="1" dirty="0">
                <a:latin typeface="Times New Roman" pitchFamily="18" charset="0"/>
                <a:cs typeface="Times New Roman" pitchFamily="18" charset="0"/>
              </a:rPr>
              <a:t>How nice of you to …,</a:t>
            </a:r>
            <a:endParaRPr lang="ru-RU" sz="2400" i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i="1" dirty="0">
                <a:latin typeface="Times New Roman" pitchFamily="18" charset="0"/>
                <a:cs typeface="Times New Roman" pitchFamily="18" charset="0"/>
              </a:rPr>
              <a:t>I am awfully glad to get your letter…</a:t>
            </a:r>
          </a:p>
          <a:p>
            <a:r>
              <a:rPr lang="en-US" sz="2400" i="1" dirty="0">
                <a:latin typeface="Times New Roman" pitchFamily="18" charset="0"/>
                <a:cs typeface="Times New Roman" pitchFamily="18" charset="0"/>
              </a:rPr>
              <a:t>Thanks a lot for …</a:t>
            </a:r>
            <a:endParaRPr kumimoji="0" lang="ru-RU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4214810" y="2214554"/>
            <a:ext cx="471490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</a:pPr>
            <a:r>
              <a:rPr lang="en-US" b="1" dirty="0">
                <a:latin typeface="Times New Roman" pitchFamily="18" charset="0"/>
                <a:cs typeface="Times New Roman" pitchFamily="18" charset="0"/>
              </a:rPr>
              <a:t>Thanks a lot for your letter. 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pPr lvl="0" fontAlgn="base">
              <a:spcBef>
                <a:spcPct val="0"/>
              </a:spcBef>
            </a:pP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8" name="Прямая со стрелкой 27"/>
          <p:cNvCxnSpPr/>
          <p:nvPr/>
        </p:nvCxnSpPr>
        <p:spPr>
          <a:xfrm>
            <a:off x="2928926" y="1571612"/>
            <a:ext cx="1143008" cy="857256"/>
          </a:xfrm>
          <a:prstGeom prst="straightConnector1">
            <a:avLst/>
          </a:prstGeom>
          <a:ln>
            <a:solidFill>
              <a:schemeClr val="tx2">
                <a:lumMod val="50000"/>
              </a:schemeClr>
            </a:solidFill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20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2000"/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20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20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20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5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0"/>
                            </p:stCondLst>
                            <p:childTnLst>
                              <p:par>
                                <p:cTn id="33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5" dur="20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с двумя скругленными противолежащими углами 2"/>
          <p:cNvSpPr/>
          <p:nvPr/>
        </p:nvSpPr>
        <p:spPr>
          <a:xfrm>
            <a:off x="285750" y="214313"/>
            <a:ext cx="8572500" cy="6215062"/>
          </a:xfrm>
          <a:prstGeom prst="round2DiagRect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3786182" y="285728"/>
            <a:ext cx="4929222" cy="6357958"/>
            <a:chOff x="5040" y="2315"/>
            <a:chExt cx="6480" cy="8280"/>
          </a:xfrm>
        </p:grpSpPr>
        <p:sp>
          <p:nvSpPr>
            <p:cNvPr id="15" name="Rectangle 3"/>
            <p:cNvSpPr>
              <a:spLocks noChangeArrowheads="1"/>
            </p:cNvSpPr>
            <p:nvPr/>
          </p:nvSpPr>
          <p:spPr bwMode="auto">
            <a:xfrm>
              <a:off x="5040" y="2315"/>
              <a:ext cx="6480" cy="8280"/>
            </a:xfrm>
            <a:prstGeom prst="rect">
              <a:avLst/>
            </a:prstGeom>
            <a:solidFill>
              <a:srgbClr val="FFFFFF"/>
            </a:solidFill>
            <a:ln w="19050">
              <a:solidFill>
                <a:srgbClr val="00808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6" name="Rectangle 5"/>
            <p:cNvSpPr>
              <a:spLocks noChangeArrowheads="1"/>
            </p:cNvSpPr>
            <p:nvPr/>
          </p:nvSpPr>
          <p:spPr bwMode="auto">
            <a:xfrm>
              <a:off x="8609" y="2594"/>
              <a:ext cx="2606" cy="900"/>
            </a:xfrm>
            <a:prstGeom prst="rect">
              <a:avLst/>
            </a:prstGeom>
            <a:solidFill>
              <a:srgbClr val="FFFFFF"/>
            </a:solidFill>
            <a:ln w="19050">
              <a:solidFill>
                <a:srgbClr val="00808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cs typeface="Times New Roman" pitchFamily="18" charset="0"/>
                </a:rPr>
                <a:t>1.</a:t>
              </a:r>
              <a:endPara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7" name="Rectangle 6"/>
            <p:cNvSpPr>
              <a:spLocks noChangeArrowheads="1"/>
            </p:cNvSpPr>
            <p:nvPr/>
          </p:nvSpPr>
          <p:spPr bwMode="auto">
            <a:xfrm>
              <a:off x="8609" y="3617"/>
              <a:ext cx="2629" cy="465"/>
            </a:xfrm>
            <a:prstGeom prst="rect">
              <a:avLst/>
            </a:prstGeom>
            <a:solidFill>
              <a:srgbClr val="FFFFFF"/>
            </a:solidFill>
            <a:ln w="19050">
              <a:solidFill>
                <a:srgbClr val="00808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cs typeface="Times New Roman" pitchFamily="18" charset="0"/>
                </a:rPr>
                <a:t>2.</a:t>
              </a:r>
              <a:endPara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8" name="Rectangle 7"/>
            <p:cNvSpPr>
              <a:spLocks noChangeArrowheads="1"/>
            </p:cNvSpPr>
            <p:nvPr/>
          </p:nvSpPr>
          <p:spPr bwMode="auto">
            <a:xfrm>
              <a:off x="5416" y="4269"/>
              <a:ext cx="2700" cy="459"/>
            </a:xfrm>
            <a:prstGeom prst="rect">
              <a:avLst/>
            </a:prstGeom>
            <a:solidFill>
              <a:srgbClr val="FFFFFF"/>
            </a:solidFill>
            <a:ln w="19050">
              <a:solidFill>
                <a:srgbClr val="00808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cs typeface="Times New Roman" pitchFamily="18" charset="0"/>
                </a:rPr>
                <a:t>3.</a:t>
              </a:r>
              <a:endPara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9" name="Rectangle 8"/>
            <p:cNvSpPr>
              <a:spLocks noChangeArrowheads="1"/>
            </p:cNvSpPr>
            <p:nvPr/>
          </p:nvSpPr>
          <p:spPr bwMode="auto">
            <a:xfrm>
              <a:off x="5400" y="4920"/>
              <a:ext cx="5932" cy="1023"/>
            </a:xfrm>
            <a:prstGeom prst="rect">
              <a:avLst/>
            </a:prstGeom>
            <a:solidFill>
              <a:srgbClr val="FFFFFF"/>
            </a:solidFill>
            <a:ln w="19050">
              <a:solidFill>
                <a:srgbClr val="00808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cs typeface="Times New Roman" pitchFamily="18" charset="0"/>
                </a:rPr>
                <a:t>4.</a:t>
              </a:r>
              <a:r>
                <a:rPr kumimoji="0" lang="en-US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cs typeface="Times New Roman" pitchFamily="18" charset="0"/>
                </a:rPr>
                <a:t> </a:t>
              </a:r>
              <a:endPara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0" name="Rectangle 9"/>
            <p:cNvSpPr>
              <a:spLocks noChangeArrowheads="1"/>
            </p:cNvSpPr>
            <p:nvPr/>
          </p:nvSpPr>
          <p:spPr bwMode="auto">
            <a:xfrm>
              <a:off x="5416" y="6129"/>
              <a:ext cx="5823" cy="2700"/>
            </a:xfrm>
            <a:prstGeom prst="rect">
              <a:avLst/>
            </a:prstGeom>
            <a:solidFill>
              <a:srgbClr val="FFFFFF"/>
            </a:solidFill>
            <a:ln w="19050">
              <a:solidFill>
                <a:srgbClr val="00808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cs typeface="Times New Roman" pitchFamily="18" charset="0"/>
                </a:rPr>
                <a:t>5.</a:t>
              </a:r>
              <a:endPara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1" name="Rectangle 10"/>
            <p:cNvSpPr>
              <a:spLocks noChangeArrowheads="1"/>
            </p:cNvSpPr>
            <p:nvPr/>
          </p:nvSpPr>
          <p:spPr bwMode="auto">
            <a:xfrm>
              <a:off x="5416" y="9013"/>
              <a:ext cx="5760" cy="360"/>
            </a:xfrm>
            <a:prstGeom prst="rect">
              <a:avLst/>
            </a:prstGeom>
            <a:solidFill>
              <a:srgbClr val="FFFFFF"/>
            </a:solidFill>
            <a:ln w="19050">
              <a:solidFill>
                <a:srgbClr val="00808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cs typeface="Times New Roman" pitchFamily="18" charset="0"/>
                </a:rPr>
                <a:t>6.</a:t>
              </a:r>
              <a:endPara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2" name="Rectangle 11"/>
            <p:cNvSpPr>
              <a:spLocks noChangeArrowheads="1"/>
            </p:cNvSpPr>
            <p:nvPr/>
          </p:nvSpPr>
          <p:spPr bwMode="auto">
            <a:xfrm>
              <a:off x="5416" y="9479"/>
              <a:ext cx="2880" cy="360"/>
            </a:xfrm>
            <a:prstGeom prst="rect">
              <a:avLst/>
            </a:prstGeom>
            <a:solidFill>
              <a:srgbClr val="FFFFFF"/>
            </a:solidFill>
            <a:ln w="19050">
              <a:solidFill>
                <a:srgbClr val="00808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cs typeface="Times New Roman" pitchFamily="18" charset="0"/>
                </a:rPr>
                <a:t>7.</a:t>
              </a:r>
              <a:endPara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3" name="Rectangle 12"/>
            <p:cNvSpPr>
              <a:spLocks noChangeArrowheads="1"/>
            </p:cNvSpPr>
            <p:nvPr/>
          </p:nvSpPr>
          <p:spPr bwMode="auto">
            <a:xfrm>
              <a:off x="5416" y="9944"/>
              <a:ext cx="2880" cy="360"/>
            </a:xfrm>
            <a:prstGeom prst="rect">
              <a:avLst/>
            </a:prstGeom>
            <a:solidFill>
              <a:srgbClr val="FFFFFF"/>
            </a:solidFill>
            <a:ln w="19050">
              <a:solidFill>
                <a:srgbClr val="00808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cs typeface="Times New Roman" pitchFamily="18" charset="0"/>
                </a:rPr>
                <a:t>8.</a:t>
              </a:r>
              <a:endPara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24" name="Прямоугольник 23"/>
          <p:cNvSpPr/>
          <p:nvPr/>
        </p:nvSpPr>
        <p:spPr>
          <a:xfrm>
            <a:off x="6786578" y="500042"/>
            <a:ext cx="8572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latin typeface="Times New Roman" pitchFamily="18" charset="0"/>
                <a:cs typeface="Times New Roman" pitchFamily="18" charset="0"/>
              </a:rPr>
              <a:t>Dubna</a:t>
            </a:r>
          </a:p>
          <a:p>
            <a:r>
              <a:rPr lang="en-US" b="1" dirty="0">
                <a:latin typeface="Times New Roman" pitchFamily="18" charset="0"/>
                <a:cs typeface="Times New Roman" pitchFamily="18" charset="0"/>
              </a:rPr>
              <a:t>Russia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571472" y="1071546"/>
            <a:ext cx="254428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5. Main Body</a:t>
            </a:r>
            <a:endParaRPr lang="ru-RU" sz="3200" b="1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6786578" y="1285860"/>
            <a:ext cx="12234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>
              <a:spcBef>
                <a:spcPct val="0"/>
              </a:spcBef>
              <a:spcAft>
                <a:spcPts val="1000"/>
              </a:spcAft>
            </a:pPr>
            <a:r>
              <a:rPr lang="en-US" b="1" dirty="0">
                <a:latin typeface="Times New Roman" pitchFamily="18" charset="0"/>
                <a:cs typeface="Times New Roman" pitchFamily="18" charset="0"/>
              </a:rPr>
              <a:t>12.06.2014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4286248" y="1785926"/>
            <a:ext cx="12448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latin typeface="Times New Roman" pitchFamily="18" charset="0"/>
                <a:cs typeface="Times New Roman" pitchFamily="18" charset="0"/>
              </a:rPr>
              <a:t>Dear Jane,</a:t>
            </a:r>
            <a:endParaRPr lang="ru-RU" dirty="0"/>
          </a:p>
        </p:txBody>
      </p:sp>
      <p:sp>
        <p:nvSpPr>
          <p:cNvPr id="32" name="Rectangle 7"/>
          <p:cNvSpPr>
            <a:spLocks noChangeArrowheads="1"/>
          </p:cNvSpPr>
          <p:nvPr/>
        </p:nvSpPr>
        <p:spPr bwMode="auto">
          <a:xfrm>
            <a:off x="357158" y="2143116"/>
            <a:ext cx="3143272" cy="3000396"/>
          </a:xfrm>
          <a:prstGeom prst="rect">
            <a:avLst/>
          </a:prstGeom>
          <a:solidFill>
            <a:srgbClr val="FFFFFF"/>
          </a:solidFill>
          <a:ln w="19050">
            <a:solidFill>
              <a:srgbClr val="00808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2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Answer 3 questions in detail. </a:t>
            </a:r>
          </a:p>
          <a:p>
            <a:pPr>
              <a:spcAft>
                <a:spcPts val="0"/>
              </a:spcAft>
              <a:buFontTx/>
              <a:buChar char="-"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Don’t forget to </a:t>
            </a:r>
            <a:r>
              <a:rPr lang="en-GB" sz="2400" dirty="0">
                <a:latin typeface="Times New Roman" pitchFamily="18" charset="0"/>
                <a:cs typeface="Times New Roman" pitchFamily="18" charset="0"/>
              </a:rPr>
              <a:t>use Linking Words:</a:t>
            </a:r>
          </a:p>
          <a:p>
            <a:pPr>
              <a:spcAft>
                <a:spcPts val="0"/>
              </a:spcAft>
            </a:pPr>
            <a:r>
              <a:rPr lang="en-GB" sz="2400" i="1" dirty="0">
                <a:latin typeface="Times New Roman" pitchFamily="18" charset="0"/>
                <a:cs typeface="Times New Roman" pitchFamily="18" charset="0"/>
              </a:rPr>
              <a:t>but, and, because, as, Well, </a:t>
            </a:r>
          </a:p>
          <a:p>
            <a:pPr>
              <a:spcAft>
                <a:spcPts val="0"/>
              </a:spcAft>
            </a:pPr>
            <a:r>
              <a:rPr lang="en-GB" sz="2400" i="1" dirty="0">
                <a:latin typeface="Times New Roman" pitchFamily="18" charset="0"/>
                <a:cs typeface="Times New Roman" pitchFamily="18" charset="0"/>
              </a:rPr>
              <a:t>Anyway,</a:t>
            </a:r>
          </a:p>
          <a:p>
            <a:pPr>
              <a:spcAft>
                <a:spcPts val="0"/>
              </a:spcAft>
            </a:pPr>
            <a:r>
              <a:rPr lang="en-GB" sz="2400" i="1" dirty="0">
                <a:latin typeface="Times New Roman" pitchFamily="18" charset="0"/>
                <a:cs typeface="Times New Roman" pitchFamily="18" charset="0"/>
              </a:rPr>
              <a:t>To my mind,</a:t>
            </a:r>
          </a:p>
          <a:p>
            <a:pPr>
              <a:spcAft>
                <a:spcPts val="0"/>
              </a:spcAft>
              <a:buFontTx/>
              <a:buChar char="-"/>
            </a:pPr>
            <a:endParaRPr lang="ru-RU" sz="2400" i="1" dirty="0"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endParaRPr kumimoji="0" lang="ru-RU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4214810" y="2285992"/>
            <a:ext cx="4500594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</a:pPr>
            <a:r>
              <a:rPr lang="en-US" sz="1600" b="1" dirty="0">
                <a:latin typeface="Times New Roman" pitchFamily="18" charset="0"/>
                <a:cs typeface="Times New Roman" pitchFamily="18" charset="0"/>
              </a:rPr>
              <a:t>Thanks a lot for your letter. Sorry I couldn’t write earlier, but I was very busy at school. How are you getting on?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  <a:p>
            <a:pPr lvl="0" fontAlgn="base">
              <a:spcBef>
                <a:spcPct val="0"/>
              </a:spcBef>
            </a:pP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8" name="Прямая со стрелкой 27"/>
          <p:cNvCxnSpPr/>
          <p:nvPr/>
        </p:nvCxnSpPr>
        <p:spPr>
          <a:xfrm rot="16200000" flipH="1">
            <a:off x="2536017" y="1964521"/>
            <a:ext cx="1857388" cy="1214446"/>
          </a:xfrm>
          <a:prstGeom prst="straightConnector1">
            <a:avLst/>
          </a:prstGeom>
          <a:ln>
            <a:solidFill>
              <a:schemeClr val="tx2">
                <a:lumMod val="50000"/>
              </a:schemeClr>
            </a:solidFill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20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2000"/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20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20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20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6" dur="20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000"/>
                            </p:stCondLst>
                            <p:childTnLst>
                              <p:par>
                                <p:cTn id="2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6000"/>
                            </p:stCondLst>
                            <p:childTnLst>
                              <p:par>
                                <p:cTn id="3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с двумя скругленными противолежащими углами 2"/>
          <p:cNvSpPr/>
          <p:nvPr/>
        </p:nvSpPr>
        <p:spPr>
          <a:xfrm>
            <a:off x="285750" y="214313"/>
            <a:ext cx="8572500" cy="6215062"/>
          </a:xfrm>
          <a:prstGeom prst="round2DiagRect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3786182" y="285728"/>
            <a:ext cx="4929222" cy="6357958"/>
            <a:chOff x="5040" y="2315"/>
            <a:chExt cx="6480" cy="8280"/>
          </a:xfrm>
        </p:grpSpPr>
        <p:sp>
          <p:nvSpPr>
            <p:cNvPr id="15" name="Rectangle 3"/>
            <p:cNvSpPr>
              <a:spLocks noChangeArrowheads="1"/>
            </p:cNvSpPr>
            <p:nvPr/>
          </p:nvSpPr>
          <p:spPr bwMode="auto">
            <a:xfrm>
              <a:off x="5040" y="2315"/>
              <a:ext cx="6480" cy="8280"/>
            </a:xfrm>
            <a:prstGeom prst="rect">
              <a:avLst/>
            </a:prstGeom>
            <a:solidFill>
              <a:srgbClr val="FFFFFF"/>
            </a:solidFill>
            <a:ln w="19050">
              <a:solidFill>
                <a:srgbClr val="00808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6" name="Rectangle 5"/>
            <p:cNvSpPr>
              <a:spLocks noChangeArrowheads="1"/>
            </p:cNvSpPr>
            <p:nvPr/>
          </p:nvSpPr>
          <p:spPr bwMode="auto">
            <a:xfrm>
              <a:off x="8515" y="2594"/>
              <a:ext cx="2700" cy="900"/>
            </a:xfrm>
            <a:prstGeom prst="rect">
              <a:avLst/>
            </a:prstGeom>
            <a:solidFill>
              <a:srgbClr val="FFFFFF"/>
            </a:solidFill>
            <a:ln w="19050">
              <a:solidFill>
                <a:srgbClr val="00808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cs typeface="Times New Roman" pitchFamily="18" charset="0"/>
                </a:rPr>
                <a:t>1.</a:t>
              </a:r>
              <a:endPara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7" name="Rectangle 6"/>
            <p:cNvSpPr>
              <a:spLocks noChangeArrowheads="1"/>
            </p:cNvSpPr>
            <p:nvPr/>
          </p:nvSpPr>
          <p:spPr bwMode="auto">
            <a:xfrm>
              <a:off x="8609" y="3617"/>
              <a:ext cx="2629" cy="465"/>
            </a:xfrm>
            <a:prstGeom prst="rect">
              <a:avLst/>
            </a:prstGeom>
            <a:solidFill>
              <a:srgbClr val="FFFFFF"/>
            </a:solidFill>
            <a:ln w="19050">
              <a:solidFill>
                <a:srgbClr val="00808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cs typeface="Times New Roman" pitchFamily="18" charset="0"/>
                </a:rPr>
                <a:t>2.</a:t>
              </a:r>
              <a:endPara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8" name="Rectangle 7"/>
            <p:cNvSpPr>
              <a:spLocks noChangeArrowheads="1"/>
            </p:cNvSpPr>
            <p:nvPr/>
          </p:nvSpPr>
          <p:spPr bwMode="auto">
            <a:xfrm>
              <a:off x="5416" y="4269"/>
              <a:ext cx="2700" cy="459"/>
            </a:xfrm>
            <a:prstGeom prst="rect">
              <a:avLst/>
            </a:prstGeom>
            <a:solidFill>
              <a:srgbClr val="FFFFFF"/>
            </a:solidFill>
            <a:ln w="19050">
              <a:solidFill>
                <a:srgbClr val="00808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cs typeface="Times New Roman" pitchFamily="18" charset="0"/>
                </a:rPr>
                <a:t>3.</a:t>
              </a:r>
              <a:endPara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9" name="Rectangle 8"/>
            <p:cNvSpPr>
              <a:spLocks noChangeArrowheads="1"/>
            </p:cNvSpPr>
            <p:nvPr/>
          </p:nvSpPr>
          <p:spPr bwMode="auto">
            <a:xfrm>
              <a:off x="5400" y="4920"/>
              <a:ext cx="5932" cy="1023"/>
            </a:xfrm>
            <a:prstGeom prst="rect">
              <a:avLst/>
            </a:prstGeom>
            <a:solidFill>
              <a:srgbClr val="FFFFFF"/>
            </a:solidFill>
            <a:ln w="19050">
              <a:solidFill>
                <a:srgbClr val="00808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cs typeface="Times New Roman" pitchFamily="18" charset="0"/>
                </a:rPr>
                <a:t>4.</a:t>
              </a:r>
              <a:r>
                <a:rPr kumimoji="0" lang="en-US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cs typeface="Times New Roman" pitchFamily="18" charset="0"/>
                </a:rPr>
                <a:t> </a:t>
              </a:r>
              <a:endPara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0" name="Rectangle 9"/>
            <p:cNvSpPr>
              <a:spLocks noChangeArrowheads="1"/>
            </p:cNvSpPr>
            <p:nvPr/>
          </p:nvSpPr>
          <p:spPr bwMode="auto">
            <a:xfrm>
              <a:off x="5416" y="6129"/>
              <a:ext cx="5823" cy="2512"/>
            </a:xfrm>
            <a:prstGeom prst="rect">
              <a:avLst/>
            </a:prstGeom>
            <a:solidFill>
              <a:srgbClr val="FFFFFF"/>
            </a:solidFill>
            <a:ln w="19050">
              <a:solidFill>
                <a:srgbClr val="00808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cs typeface="Times New Roman" pitchFamily="18" charset="0"/>
                </a:rPr>
                <a:t>5.</a:t>
              </a:r>
              <a:endPara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1" name="Rectangle 10"/>
            <p:cNvSpPr>
              <a:spLocks noChangeArrowheads="1"/>
            </p:cNvSpPr>
            <p:nvPr/>
          </p:nvSpPr>
          <p:spPr bwMode="auto">
            <a:xfrm>
              <a:off x="5416" y="8827"/>
              <a:ext cx="5760" cy="744"/>
            </a:xfrm>
            <a:prstGeom prst="rect">
              <a:avLst/>
            </a:prstGeom>
            <a:solidFill>
              <a:srgbClr val="FFFFFF"/>
            </a:solidFill>
            <a:ln w="19050">
              <a:solidFill>
                <a:srgbClr val="00808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cs typeface="Times New Roman" pitchFamily="18" charset="0"/>
                </a:rPr>
                <a:t>6.</a:t>
              </a:r>
              <a:endPara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2" name="Rectangle 11"/>
            <p:cNvSpPr>
              <a:spLocks noChangeArrowheads="1"/>
            </p:cNvSpPr>
            <p:nvPr/>
          </p:nvSpPr>
          <p:spPr bwMode="auto">
            <a:xfrm>
              <a:off x="5416" y="9665"/>
              <a:ext cx="2880" cy="360"/>
            </a:xfrm>
            <a:prstGeom prst="rect">
              <a:avLst/>
            </a:prstGeom>
            <a:solidFill>
              <a:srgbClr val="FFFFFF"/>
            </a:solidFill>
            <a:ln w="19050">
              <a:solidFill>
                <a:srgbClr val="00808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cs typeface="Times New Roman" pitchFamily="18" charset="0"/>
                </a:rPr>
                <a:t>7.</a:t>
              </a:r>
              <a:endPara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3" name="Rectangle 12"/>
            <p:cNvSpPr>
              <a:spLocks noChangeArrowheads="1"/>
            </p:cNvSpPr>
            <p:nvPr/>
          </p:nvSpPr>
          <p:spPr bwMode="auto">
            <a:xfrm>
              <a:off x="5416" y="10130"/>
              <a:ext cx="2880" cy="360"/>
            </a:xfrm>
            <a:prstGeom prst="rect">
              <a:avLst/>
            </a:prstGeom>
            <a:solidFill>
              <a:srgbClr val="FFFFFF"/>
            </a:solidFill>
            <a:ln w="19050">
              <a:solidFill>
                <a:srgbClr val="00808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cs typeface="Times New Roman" pitchFamily="18" charset="0"/>
                </a:rPr>
                <a:t>8.</a:t>
              </a:r>
              <a:endPara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24" name="Прямоугольник 23"/>
          <p:cNvSpPr/>
          <p:nvPr/>
        </p:nvSpPr>
        <p:spPr>
          <a:xfrm>
            <a:off x="6786578" y="500042"/>
            <a:ext cx="8572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latin typeface="Times New Roman" pitchFamily="18" charset="0"/>
                <a:cs typeface="Times New Roman" pitchFamily="18" charset="0"/>
              </a:rPr>
              <a:t>Dubna</a:t>
            </a:r>
          </a:p>
          <a:p>
            <a:r>
              <a:rPr lang="en-US" b="1" dirty="0">
                <a:latin typeface="Times New Roman" pitchFamily="18" charset="0"/>
                <a:cs typeface="Times New Roman" pitchFamily="18" charset="0"/>
              </a:rPr>
              <a:t>Russia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785786" y="1142984"/>
            <a:ext cx="226055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6. Conclusion</a:t>
            </a:r>
            <a:endParaRPr lang="ru-RU" sz="3200" b="1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6786578" y="1285860"/>
            <a:ext cx="12234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>
              <a:spcBef>
                <a:spcPct val="0"/>
              </a:spcBef>
              <a:spcAft>
                <a:spcPts val="1000"/>
              </a:spcAft>
            </a:pPr>
            <a:r>
              <a:rPr lang="en-US" b="1" dirty="0">
                <a:latin typeface="Times New Roman" pitchFamily="18" charset="0"/>
                <a:cs typeface="Times New Roman" pitchFamily="18" charset="0"/>
              </a:rPr>
              <a:t>12.06.2014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4286248" y="1785926"/>
            <a:ext cx="12448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latin typeface="Times New Roman" pitchFamily="18" charset="0"/>
                <a:cs typeface="Times New Roman" pitchFamily="18" charset="0"/>
              </a:rPr>
              <a:t>Dear Jane,</a:t>
            </a:r>
            <a:endParaRPr lang="ru-RU" dirty="0"/>
          </a:p>
        </p:txBody>
      </p:sp>
      <p:sp>
        <p:nvSpPr>
          <p:cNvPr id="32" name="Rectangle 7"/>
          <p:cNvSpPr>
            <a:spLocks noChangeArrowheads="1"/>
          </p:cNvSpPr>
          <p:nvPr/>
        </p:nvSpPr>
        <p:spPr bwMode="auto">
          <a:xfrm>
            <a:off x="357158" y="2000240"/>
            <a:ext cx="3000396" cy="4143404"/>
          </a:xfrm>
          <a:prstGeom prst="rect">
            <a:avLst/>
          </a:prstGeom>
          <a:solidFill>
            <a:srgbClr val="FFFFFF"/>
          </a:solidFill>
          <a:ln w="19050">
            <a:solidFill>
              <a:srgbClr val="00808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buFontTx/>
              <a:buChar char="-"/>
            </a:pPr>
            <a:r>
              <a:rPr lang="en-US" sz="2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w</a:t>
            </a:r>
            <a:r>
              <a:rPr lang="en-GB" sz="2400" dirty="0">
                <a:latin typeface="Times New Roman" pitchFamily="18" charset="0"/>
                <a:cs typeface="Times New Roman" pitchFamily="18" charset="0"/>
              </a:rPr>
              <a:t>rite something that sums up your previous details.</a:t>
            </a:r>
          </a:p>
          <a:p>
            <a:r>
              <a:rPr lang="en-US" sz="2400" i="1" dirty="0">
                <a:latin typeface="Times New Roman" pitchFamily="18" charset="0"/>
                <a:cs typeface="Times New Roman" pitchFamily="18" charset="0"/>
              </a:rPr>
              <a:t>Sorry, I must finish now   because 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…</a:t>
            </a:r>
          </a:p>
          <a:p>
            <a:r>
              <a:rPr lang="en-US" sz="2400" i="1" dirty="0">
                <a:latin typeface="Times New Roman" pitchFamily="18" charset="0"/>
                <a:cs typeface="Times New Roman" pitchFamily="18" charset="0"/>
              </a:rPr>
              <a:t>I’ll write again soon.</a:t>
            </a:r>
            <a:endParaRPr lang="ru-RU" sz="2400" i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i="1" dirty="0">
                <a:latin typeface="Times New Roman" pitchFamily="18" charset="0"/>
                <a:cs typeface="Times New Roman" pitchFamily="18" charset="0"/>
              </a:rPr>
              <a:t>Hope to hear from you soon.</a:t>
            </a:r>
          </a:p>
          <a:p>
            <a:r>
              <a:rPr lang="en-US" sz="2400" i="1" dirty="0">
                <a:latin typeface="Times New Roman" pitchFamily="18" charset="0"/>
                <a:cs typeface="Times New Roman" pitchFamily="18" charset="0"/>
              </a:rPr>
              <a:t>Drop me a line.</a:t>
            </a:r>
          </a:p>
          <a:p>
            <a:r>
              <a:rPr lang="en-US" sz="2400" i="1" dirty="0">
                <a:latin typeface="Times New Roman" pitchFamily="18" charset="0"/>
                <a:cs typeface="Times New Roman" pitchFamily="18" charset="0"/>
              </a:rPr>
              <a:t>Write to me as soon as possible.</a:t>
            </a:r>
            <a:endParaRPr lang="en-GB" sz="2400" i="1" dirty="0">
              <a:latin typeface="Times New Roman" pitchFamily="18" charset="0"/>
              <a:cs typeface="Times New Roman" pitchFamily="18" charset="0"/>
            </a:endParaRPr>
          </a:p>
          <a:p>
            <a:pPr>
              <a:spcAft>
                <a:spcPts val="0"/>
              </a:spcAft>
              <a:buFontTx/>
              <a:buChar char="-"/>
            </a:pPr>
            <a:endParaRPr lang="ru-RU" sz="2400" i="1" dirty="0"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endParaRPr kumimoji="0" lang="ru-RU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4214810" y="2285992"/>
            <a:ext cx="4429156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</a:pPr>
            <a:r>
              <a:rPr lang="en-US" sz="1600" b="1" dirty="0">
                <a:latin typeface="Times New Roman" pitchFamily="18" charset="0"/>
                <a:cs typeface="Times New Roman" pitchFamily="18" charset="0"/>
              </a:rPr>
              <a:t>Thanks a lot for your letter. Sorry I couldn’t write earlier, but I was very busy at school. How are you getting on?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  <a:p>
            <a:pPr lvl="0" fontAlgn="base">
              <a:spcBef>
                <a:spcPct val="0"/>
              </a:spcBef>
            </a:pP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4214810" y="5286388"/>
            <a:ext cx="4572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600" b="1" dirty="0">
                <a:latin typeface="Times New Roman" pitchFamily="18" charset="0"/>
                <a:cs typeface="Times New Roman" pitchFamily="18" charset="0"/>
              </a:rPr>
              <a:t>Well, that’s all for now. Loads of homework! </a:t>
            </a:r>
          </a:p>
          <a:p>
            <a:r>
              <a:rPr lang="en-US" sz="1600" b="1" dirty="0">
                <a:latin typeface="Times New Roman" pitchFamily="18" charset="0"/>
                <a:cs typeface="Times New Roman" pitchFamily="18" charset="0"/>
              </a:rPr>
              <a:t>Hope to hear from you soon. </a:t>
            </a:r>
            <a:endParaRPr lang="ru-RU" sz="1600" dirty="0"/>
          </a:p>
        </p:txBody>
      </p:sp>
      <p:cxnSp>
        <p:nvCxnSpPr>
          <p:cNvPr id="28" name="Прямая со стрелкой 27"/>
          <p:cNvCxnSpPr/>
          <p:nvPr/>
        </p:nvCxnSpPr>
        <p:spPr>
          <a:xfrm rot="16200000" flipH="1">
            <a:off x="1785918" y="2714620"/>
            <a:ext cx="3714776" cy="1428760"/>
          </a:xfrm>
          <a:prstGeom prst="straightConnector1">
            <a:avLst/>
          </a:prstGeom>
          <a:ln>
            <a:solidFill>
              <a:schemeClr val="tx2">
                <a:lumMod val="50000"/>
              </a:schemeClr>
            </a:solidFill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20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2000"/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20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20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20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6" dur="20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000"/>
                            </p:stCondLst>
                            <p:childTnLst>
                              <p:par>
                                <p:cTn id="2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500"/>
                            </p:stCondLst>
                            <p:childTnLst>
                              <p:par>
                                <p:cTn id="3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0"/>
                            </p:stCondLst>
                            <p:childTnLst>
                              <p:par>
                                <p:cTn id="36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8" dur="20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7000"/>
                            </p:stCondLst>
                            <p:childTnLst>
                              <p:par>
                                <p:cTn id="40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2" dur="2000"/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с двумя скругленными противолежащими углами 2"/>
          <p:cNvSpPr/>
          <p:nvPr/>
        </p:nvSpPr>
        <p:spPr>
          <a:xfrm>
            <a:off x="285750" y="214313"/>
            <a:ext cx="8572500" cy="6215062"/>
          </a:xfrm>
          <a:prstGeom prst="round2DiagRect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3786182" y="285728"/>
            <a:ext cx="4929222" cy="6357958"/>
            <a:chOff x="5040" y="2315"/>
            <a:chExt cx="6480" cy="8280"/>
          </a:xfrm>
        </p:grpSpPr>
        <p:sp>
          <p:nvSpPr>
            <p:cNvPr id="15" name="Rectangle 3"/>
            <p:cNvSpPr>
              <a:spLocks noChangeArrowheads="1"/>
            </p:cNvSpPr>
            <p:nvPr/>
          </p:nvSpPr>
          <p:spPr bwMode="auto">
            <a:xfrm>
              <a:off x="5040" y="2315"/>
              <a:ext cx="6480" cy="8280"/>
            </a:xfrm>
            <a:prstGeom prst="rect">
              <a:avLst/>
            </a:prstGeom>
            <a:solidFill>
              <a:srgbClr val="FFFFFF"/>
            </a:solidFill>
            <a:ln w="19050">
              <a:solidFill>
                <a:srgbClr val="00808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6" name="Rectangle 5"/>
            <p:cNvSpPr>
              <a:spLocks noChangeArrowheads="1"/>
            </p:cNvSpPr>
            <p:nvPr/>
          </p:nvSpPr>
          <p:spPr bwMode="auto">
            <a:xfrm>
              <a:off x="8609" y="2594"/>
              <a:ext cx="2606" cy="900"/>
            </a:xfrm>
            <a:prstGeom prst="rect">
              <a:avLst/>
            </a:prstGeom>
            <a:solidFill>
              <a:srgbClr val="FFFFFF"/>
            </a:solidFill>
            <a:ln w="19050">
              <a:solidFill>
                <a:srgbClr val="00808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cs typeface="Times New Roman" pitchFamily="18" charset="0"/>
                </a:rPr>
                <a:t>1.</a:t>
              </a:r>
              <a:endPara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7" name="Rectangle 6"/>
            <p:cNvSpPr>
              <a:spLocks noChangeArrowheads="1"/>
            </p:cNvSpPr>
            <p:nvPr/>
          </p:nvSpPr>
          <p:spPr bwMode="auto">
            <a:xfrm>
              <a:off x="8609" y="3617"/>
              <a:ext cx="2629" cy="465"/>
            </a:xfrm>
            <a:prstGeom prst="rect">
              <a:avLst/>
            </a:prstGeom>
            <a:solidFill>
              <a:srgbClr val="FFFFFF"/>
            </a:solidFill>
            <a:ln w="19050">
              <a:solidFill>
                <a:srgbClr val="00808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cs typeface="Times New Roman" pitchFamily="18" charset="0"/>
                </a:rPr>
                <a:t>2.</a:t>
              </a:r>
              <a:endPara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8" name="Rectangle 7"/>
            <p:cNvSpPr>
              <a:spLocks noChangeArrowheads="1"/>
            </p:cNvSpPr>
            <p:nvPr/>
          </p:nvSpPr>
          <p:spPr bwMode="auto">
            <a:xfrm>
              <a:off x="5416" y="4269"/>
              <a:ext cx="2700" cy="459"/>
            </a:xfrm>
            <a:prstGeom prst="rect">
              <a:avLst/>
            </a:prstGeom>
            <a:solidFill>
              <a:srgbClr val="FFFFFF"/>
            </a:solidFill>
            <a:ln w="19050">
              <a:solidFill>
                <a:srgbClr val="00808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cs typeface="Times New Roman" pitchFamily="18" charset="0"/>
                </a:rPr>
                <a:t>3.</a:t>
              </a:r>
              <a:endPara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9" name="Rectangle 8"/>
            <p:cNvSpPr>
              <a:spLocks noChangeArrowheads="1"/>
            </p:cNvSpPr>
            <p:nvPr/>
          </p:nvSpPr>
          <p:spPr bwMode="auto">
            <a:xfrm>
              <a:off x="5400" y="4920"/>
              <a:ext cx="5932" cy="1023"/>
            </a:xfrm>
            <a:prstGeom prst="rect">
              <a:avLst/>
            </a:prstGeom>
            <a:solidFill>
              <a:srgbClr val="FFFFFF"/>
            </a:solidFill>
            <a:ln w="19050">
              <a:solidFill>
                <a:srgbClr val="00808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cs typeface="Times New Roman" pitchFamily="18" charset="0"/>
                </a:rPr>
                <a:t>4.</a:t>
              </a:r>
              <a:r>
                <a:rPr kumimoji="0" lang="en-US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cs typeface="Times New Roman" pitchFamily="18" charset="0"/>
                </a:rPr>
                <a:t> </a:t>
              </a:r>
              <a:endPara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0" name="Rectangle 9"/>
            <p:cNvSpPr>
              <a:spLocks noChangeArrowheads="1"/>
            </p:cNvSpPr>
            <p:nvPr/>
          </p:nvSpPr>
          <p:spPr bwMode="auto">
            <a:xfrm>
              <a:off x="5416" y="6129"/>
              <a:ext cx="5823" cy="2512"/>
            </a:xfrm>
            <a:prstGeom prst="rect">
              <a:avLst/>
            </a:prstGeom>
            <a:solidFill>
              <a:srgbClr val="FFFFFF"/>
            </a:solidFill>
            <a:ln w="19050">
              <a:solidFill>
                <a:srgbClr val="00808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cs typeface="Times New Roman" pitchFamily="18" charset="0"/>
                </a:rPr>
                <a:t>5.</a:t>
              </a:r>
              <a:endPara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1" name="Rectangle 10"/>
            <p:cNvSpPr>
              <a:spLocks noChangeArrowheads="1"/>
            </p:cNvSpPr>
            <p:nvPr/>
          </p:nvSpPr>
          <p:spPr bwMode="auto">
            <a:xfrm>
              <a:off x="5416" y="8827"/>
              <a:ext cx="5760" cy="744"/>
            </a:xfrm>
            <a:prstGeom prst="rect">
              <a:avLst/>
            </a:prstGeom>
            <a:solidFill>
              <a:srgbClr val="FFFFFF"/>
            </a:solidFill>
            <a:ln w="19050">
              <a:solidFill>
                <a:srgbClr val="00808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cs typeface="Times New Roman" pitchFamily="18" charset="0"/>
                </a:rPr>
                <a:t>6.</a:t>
              </a:r>
              <a:endPara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2" name="Rectangle 11"/>
            <p:cNvSpPr>
              <a:spLocks noChangeArrowheads="1"/>
            </p:cNvSpPr>
            <p:nvPr/>
          </p:nvSpPr>
          <p:spPr bwMode="auto">
            <a:xfrm>
              <a:off x="5416" y="9665"/>
              <a:ext cx="2880" cy="360"/>
            </a:xfrm>
            <a:prstGeom prst="rect">
              <a:avLst/>
            </a:prstGeom>
            <a:solidFill>
              <a:srgbClr val="FFFFFF"/>
            </a:solidFill>
            <a:ln w="19050">
              <a:solidFill>
                <a:srgbClr val="00808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cs typeface="Times New Roman" pitchFamily="18" charset="0"/>
                </a:rPr>
                <a:t>7.</a:t>
              </a:r>
              <a:endPara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3" name="Rectangle 12"/>
            <p:cNvSpPr>
              <a:spLocks noChangeArrowheads="1"/>
            </p:cNvSpPr>
            <p:nvPr/>
          </p:nvSpPr>
          <p:spPr bwMode="auto">
            <a:xfrm>
              <a:off x="5416" y="10130"/>
              <a:ext cx="2880" cy="360"/>
            </a:xfrm>
            <a:prstGeom prst="rect">
              <a:avLst/>
            </a:prstGeom>
            <a:solidFill>
              <a:srgbClr val="FFFFFF"/>
            </a:solidFill>
            <a:ln w="19050">
              <a:solidFill>
                <a:srgbClr val="00808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cs typeface="Times New Roman" pitchFamily="18" charset="0"/>
                </a:rPr>
                <a:t>8.</a:t>
              </a:r>
              <a:endPara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24" name="Прямоугольник 23"/>
          <p:cNvSpPr/>
          <p:nvPr/>
        </p:nvSpPr>
        <p:spPr>
          <a:xfrm>
            <a:off x="6786578" y="500042"/>
            <a:ext cx="8572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latin typeface="Times New Roman" pitchFamily="18" charset="0"/>
                <a:cs typeface="Times New Roman" pitchFamily="18" charset="0"/>
              </a:rPr>
              <a:t>Dubna</a:t>
            </a:r>
          </a:p>
          <a:p>
            <a:r>
              <a:rPr lang="en-US" b="1" dirty="0">
                <a:latin typeface="Times New Roman" pitchFamily="18" charset="0"/>
                <a:cs typeface="Times New Roman" pitchFamily="18" charset="0"/>
              </a:rPr>
              <a:t>Russia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571472" y="1142984"/>
            <a:ext cx="187102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7. Ending</a:t>
            </a:r>
            <a:endParaRPr lang="ru-RU" sz="3200" b="1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6786578" y="1285860"/>
            <a:ext cx="12234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>
              <a:spcBef>
                <a:spcPct val="0"/>
              </a:spcBef>
              <a:spcAft>
                <a:spcPts val="1000"/>
              </a:spcAft>
            </a:pPr>
            <a:r>
              <a:rPr lang="en-US" b="1" dirty="0">
                <a:latin typeface="Times New Roman" pitchFamily="18" charset="0"/>
                <a:cs typeface="Times New Roman" pitchFamily="18" charset="0"/>
              </a:rPr>
              <a:t>12.06.2014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4286248" y="1785926"/>
            <a:ext cx="12448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latin typeface="Times New Roman" pitchFamily="18" charset="0"/>
                <a:cs typeface="Times New Roman" pitchFamily="18" charset="0"/>
              </a:rPr>
              <a:t>Dear Jane,</a:t>
            </a:r>
            <a:endParaRPr lang="ru-RU" dirty="0"/>
          </a:p>
        </p:txBody>
      </p:sp>
      <p:sp>
        <p:nvSpPr>
          <p:cNvPr id="32" name="Rectangle 7"/>
          <p:cNvSpPr>
            <a:spLocks noChangeArrowheads="1"/>
          </p:cNvSpPr>
          <p:nvPr/>
        </p:nvSpPr>
        <p:spPr bwMode="auto">
          <a:xfrm>
            <a:off x="357158" y="2000240"/>
            <a:ext cx="2357454" cy="1285884"/>
          </a:xfrm>
          <a:prstGeom prst="rect">
            <a:avLst/>
          </a:prstGeom>
          <a:solidFill>
            <a:srgbClr val="FFFFFF"/>
          </a:solidFill>
          <a:ln w="19050">
            <a:solidFill>
              <a:srgbClr val="00808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just">
              <a:buFontTx/>
              <a:buChar char="-"/>
            </a:pPr>
            <a:r>
              <a:rPr lang="en-US" sz="2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i="1" dirty="0">
                <a:latin typeface="Times New Roman" pitchFamily="18" charset="0"/>
                <a:cs typeface="Times New Roman" pitchFamily="18" charset="0"/>
              </a:rPr>
              <a:t>Best wishes, </a:t>
            </a:r>
          </a:p>
          <a:p>
            <a:pPr lvl="0" algn="just">
              <a:buFontTx/>
              <a:buChar char="-"/>
            </a:pPr>
            <a:r>
              <a:rPr lang="en-US" sz="2400" i="1" dirty="0">
                <a:latin typeface="Times New Roman" pitchFamily="18" charset="0"/>
                <a:cs typeface="Times New Roman" pitchFamily="18" charset="0"/>
              </a:rPr>
              <a:t> All the best,</a:t>
            </a:r>
            <a:endParaRPr lang="ru-RU" sz="2400" i="1" dirty="0">
              <a:latin typeface="Times New Roman" pitchFamily="18" charset="0"/>
              <a:cs typeface="Times New Roman" pitchFamily="18" charset="0"/>
            </a:endParaRPr>
          </a:p>
          <a:p>
            <a:pPr lvl="0" algn="just"/>
            <a:r>
              <a:rPr lang="en-US" sz="2400" i="1" dirty="0">
                <a:latin typeface="Times New Roman" pitchFamily="18" charset="0"/>
                <a:cs typeface="Times New Roman" pitchFamily="18" charset="0"/>
              </a:rPr>
              <a:t>- Yours,</a:t>
            </a:r>
            <a:endParaRPr lang="ru-RU" sz="2400" i="1" dirty="0">
              <a:latin typeface="Times New Roman" pitchFamily="18" charset="0"/>
              <a:cs typeface="Times New Roman" pitchFamily="18" charset="0"/>
            </a:endParaRPr>
          </a:p>
          <a:p>
            <a:pPr>
              <a:spcAft>
                <a:spcPts val="0"/>
              </a:spcAft>
              <a:buFontTx/>
              <a:buChar char="-"/>
            </a:pPr>
            <a:endParaRPr lang="ru-RU" sz="2400" i="1" dirty="0"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endParaRPr kumimoji="0" lang="ru-RU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4214810" y="2285992"/>
            <a:ext cx="4429156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</a:pPr>
            <a:r>
              <a:rPr lang="en-US" sz="1600" b="1" dirty="0">
                <a:latin typeface="Times New Roman" pitchFamily="18" charset="0"/>
                <a:cs typeface="Times New Roman" pitchFamily="18" charset="0"/>
              </a:rPr>
              <a:t>Thanks a lot for your letter. Sorry I couldn’t write earlier, but I was very busy at school. How are you getting on?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  <a:p>
            <a:pPr lvl="0" fontAlgn="base">
              <a:spcBef>
                <a:spcPct val="0"/>
              </a:spcBef>
            </a:pP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4214810" y="5286388"/>
            <a:ext cx="4572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600" b="1" dirty="0">
                <a:latin typeface="Times New Roman" pitchFamily="18" charset="0"/>
                <a:cs typeface="Times New Roman" pitchFamily="18" charset="0"/>
              </a:rPr>
              <a:t>Well, that’s all for now. Loads of homework! </a:t>
            </a:r>
          </a:p>
          <a:p>
            <a:r>
              <a:rPr lang="en-US" sz="1600" b="1" dirty="0">
                <a:latin typeface="Times New Roman" pitchFamily="18" charset="0"/>
                <a:cs typeface="Times New Roman" pitchFamily="18" charset="0"/>
              </a:rPr>
              <a:t>Hope to hear from you soon. </a:t>
            </a:r>
            <a:endParaRPr lang="ru-RU" sz="1600" dirty="0"/>
          </a:p>
        </p:txBody>
      </p:sp>
      <p:cxnSp>
        <p:nvCxnSpPr>
          <p:cNvPr id="28" name="Прямая со стрелкой 27"/>
          <p:cNvCxnSpPr/>
          <p:nvPr/>
        </p:nvCxnSpPr>
        <p:spPr>
          <a:xfrm rot="16200000" flipH="1">
            <a:off x="1035819" y="2893215"/>
            <a:ext cx="4214842" cy="1857388"/>
          </a:xfrm>
          <a:prstGeom prst="straightConnector1">
            <a:avLst/>
          </a:prstGeom>
          <a:ln>
            <a:solidFill>
              <a:schemeClr val="tx2">
                <a:lumMod val="50000"/>
              </a:schemeClr>
            </a:solidFill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35" name="Прямоугольник 34"/>
          <p:cNvSpPr/>
          <p:nvPr/>
        </p:nvSpPr>
        <p:spPr>
          <a:xfrm>
            <a:off x="4286248" y="5857892"/>
            <a:ext cx="13644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>
              <a:spcBef>
                <a:spcPct val="0"/>
              </a:spcBef>
              <a:spcAft>
                <a:spcPts val="1000"/>
              </a:spcAft>
            </a:pPr>
            <a:r>
              <a:rPr lang="en-US" b="1" dirty="0">
                <a:latin typeface="Times New Roman" pitchFamily="18" charset="0"/>
                <a:cs typeface="Times New Roman" pitchFamily="18" charset="0"/>
              </a:rPr>
              <a:t>Best wishes,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" name="Rectangle 7"/>
          <p:cNvSpPr>
            <a:spLocks noChangeArrowheads="1"/>
          </p:cNvSpPr>
          <p:nvPr/>
        </p:nvSpPr>
        <p:spPr bwMode="auto">
          <a:xfrm>
            <a:off x="428596" y="5143512"/>
            <a:ext cx="2714644" cy="1143008"/>
          </a:xfrm>
          <a:prstGeom prst="rect">
            <a:avLst/>
          </a:prstGeom>
          <a:solidFill>
            <a:srgbClr val="FFFFFF"/>
          </a:solidFill>
          <a:ln w="19050">
            <a:solidFill>
              <a:srgbClr val="00808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Don’t forget to write down comma after the phrase!</a:t>
            </a:r>
            <a:endParaRPr lang="ru-RU" sz="2000" i="1" dirty="0"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endParaRPr kumimoji="0" lang="ru-RU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cxnSp>
        <p:nvCxnSpPr>
          <p:cNvPr id="37" name="Прямая со стрелкой 36"/>
          <p:cNvCxnSpPr/>
          <p:nvPr/>
        </p:nvCxnSpPr>
        <p:spPr>
          <a:xfrm flipV="1">
            <a:off x="3643306" y="6215082"/>
            <a:ext cx="1857388" cy="357190"/>
          </a:xfrm>
          <a:prstGeom prst="straightConnector1">
            <a:avLst/>
          </a:prstGeom>
          <a:ln>
            <a:solidFill>
              <a:schemeClr val="tx2">
                <a:lumMod val="50000"/>
              </a:schemeClr>
            </a:solidFill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45" name="Соединительная линия уступом 44"/>
          <p:cNvCxnSpPr/>
          <p:nvPr/>
        </p:nvCxnSpPr>
        <p:spPr>
          <a:xfrm rot="10800000">
            <a:off x="3143240" y="6143644"/>
            <a:ext cx="571504" cy="428628"/>
          </a:xfrm>
          <a:prstGeom prst="bentConnector3">
            <a:avLst>
              <a:gd name="adj1" fmla="val 50000"/>
            </a:avLst>
          </a:prstGeom>
          <a:ln>
            <a:headEnd type="arrow"/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20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2000"/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20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20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20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20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2000"/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20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000"/>
                            </p:stCondLst>
                            <p:childTnLst>
                              <p:par>
                                <p:cTn id="3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500"/>
                            </p:stCondLst>
                            <p:childTnLst>
                              <p:par>
                                <p:cTn id="3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0"/>
                            </p:stCondLst>
                            <p:childTnLst>
                              <p:par>
                                <p:cTn id="42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4" dur="20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7000"/>
                            </p:stCondLst>
                            <p:childTnLst>
                              <p:par>
                                <p:cTn id="4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7500"/>
                            </p:stCondLst>
                            <p:childTnLst>
                              <p:par>
                                <p:cTn id="5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с двумя скругленными противолежащими углами 2"/>
          <p:cNvSpPr/>
          <p:nvPr/>
        </p:nvSpPr>
        <p:spPr>
          <a:xfrm>
            <a:off x="285720" y="214290"/>
            <a:ext cx="8572500" cy="6215062"/>
          </a:xfrm>
          <a:prstGeom prst="round2DiagRect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3786182" y="285728"/>
            <a:ext cx="4929222" cy="6357958"/>
            <a:chOff x="5040" y="2315"/>
            <a:chExt cx="6480" cy="8280"/>
          </a:xfrm>
        </p:grpSpPr>
        <p:sp>
          <p:nvSpPr>
            <p:cNvPr id="15" name="Rectangle 3"/>
            <p:cNvSpPr>
              <a:spLocks noChangeArrowheads="1"/>
            </p:cNvSpPr>
            <p:nvPr/>
          </p:nvSpPr>
          <p:spPr bwMode="auto">
            <a:xfrm>
              <a:off x="5040" y="2315"/>
              <a:ext cx="6480" cy="8280"/>
            </a:xfrm>
            <a:prstGeom prst="rect">
              <a:avLst/>
            </a:prstGeom>
            <a:solidFill>
              <a:srgbClr val="FFFFFF"/>
            </a:solidFill>
            <a:ln w="19050">
              <a:solidFill>
                <a:srgbClr val="00808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6" name="Rectangle 5"/>
            <p:cNvSpPr>
              <a:spLocks noChangeArrowheads="1"/>
            </p:cNvSpPr>
            <p:nvPr/>
          </p:nvSpPr>
          <p:spPr bwMode="auto">
            <a:xfrm>
              <a:off x="8609" y="2594"/>
              <a:ext cx="2606" cy="900"/>
            </a:xfrm>
            <a:prstGeom prst="rect">
              <a:avLst/>
            </a:prstGeom>
            <a:solidFill>
              <a:srgbClr val="FFFFFF"/>
            </a:solidFill>
            <a:ln w="19050">
              <a:solidFill>
                <a:srgbClr val="00808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cs typeface="Times New Roman" pitchFamily="18" charset="0"/>
                </a:rPr>
                <a:t>1.</a:t>
              </a:r>
              <a:endPara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7" name="Rectangle 6"/>
            <p:cNvSpPr>
              <a:spLocks noChangeArrowheads="1"/>
            </p:cNvSpPr>
            <p:nvPr/>
          </p:nvSpPr>
          <p:spPr bwMode="auto">
            <a:xfrm>
              <a:off x="8609" y="3617"/>
              <a:ext cx="2629" cy="465"/>
            </a:xfrm>
            <a:prstGeom prst="rect">
              <a:avLst/>
            </a:prstGeom>
            <a:solidFill>
              <a:srgbClr val="FFFFFF"/>
            </a:solidFill>
            <a:ln w="19050">
              <a:solidFill>
                <a:srgbClr val="00808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cs typeface="Times New Roman" pitchFamily="18" charset="0"/>
                </a:rPr>
                <a:t>2.</a:t>
              </a:r>
              <a:endPara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8" name="Rectangle 7"/>
            <p:cNvSpPr>
              <a:spLocks noChangeArrowheads="1"/>
            </p:cNvSpPr>
            <p:nvPr/>
          </p:nvSpPr>
          <p:spPr bwMode="auto">
            <a:xfrm>
              <a:off x="5416" y="4269"/>
              <a:ext cx="2700" cy="459"/>
            </a:xfrm>
            <a:prstGeom prst="rect">
              <a:avLst/>
            </a:prstGeom>
            <a:solidFill>
              <a:srgbClr val="FFFFFF"/>
            </a:solidFill>
            <a:ln w="19050">
              <a:solidFill>
                <a:srgbClr val="00808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cs typeface="Times New Roman" pitchFamily="18" charset="0"/>
                </a:rPr>
                <a:t>3.</a:t>
              </a:r>
              <a:endPara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9" name="Rectangle 8"/>
            <p:cNvSpPr>
              <a:spLocks noChangeArrowheads="1"/>
            </p:cNvSpPr>
            <p:nvPr/>
          </p:nvSpPr>
          <p:spPr bwMode="auto">
            <a:xfrm>
              <a:off x="5400" y="4920"/>
              <a:ext cx="5932" cy="1023"/>
            </a:xfrm>
            <a:prstGeom prst="rect">
              <a:avLst/>
            </a:prstGeom>
            <a:solidFill>
              <a:srgbClr val="FFFFFF"/>
            </a:solidFill>
            <a:ln w="19050">
              <a:solidFill>
                <a:srgbClr val="00808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cs typeface="Times New Roman" pitchFamily="18" charset="0"/>
                </a:rPr>
                <a:t>4.</a:t>
              </a:r>
              <a:r>
                <a:rPr kumimoji="0" lang="en-US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cs typeface="Times New Roman" pitchFamily="18" charset="0"/>
                </a:rPr>
                <a:t> </a:t>
              </a:r>
              <a:endPara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0" name="Rectangle 9"/>
            <p:cNvSpPr>
              <a:spLocks noChangeArrowheads="1"/>
            </p:cNvSpPr>
            <p:nvPr/>
          </p:nvSpPr>
          <p:spPr bwMode="auto">
            <a:xfrm>
              <a:off x="5416" y="6129"/>
              <a:ext cx="5823" cy="2512"/>
            </a:xfrm>
            <a:prstGeom prst="rect">
              <a:avLst/>
            </a:prstGeom>
            <a:solidFill>
              <a:srgbClr val="FFFFFF"/>
            </a:solidFill>
            <a:ln w="19050">
              <a:solidFill>
                <a:srgbClr val="00808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cs typeface="Times New Roman" pitchFamily="18" charset="0"/>
                </a:rPr>
                <a:t>5.</a:t>
              </a:r>
              <a:endPara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1" name="Rectangle 10"/>
            <p:cNvSpPr>
              <a:spLocks noChangeArrowheads="1"/>
            </p:cNvSpPr>
            <p:nvPr/>
          </p:nvSpPr>
          <p:spPr bwMode="auto">
            <a:xfrm>
              <a:off x="5416" y="8827"/>
              <a:ext cx="5760" cy="744"/>
            </a:xfrm>
            <a:prstGeom prst="rect">
              <a:avLst/>
            </a:prstGeom>
            <a:solidFill>
              <a:srgbClr val="FFFFFF"/>
            </a:solidFill>
            <a:ln w="19050">
              <a:solidFill>
                <a:srgbClr val="00808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cs typeface="Times New Roman" pitchFamily="18" charset="0"/>
                </a:rPr>
                <a:t>6.</a:t>
              </a:r>
              <a:endPara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2" name="Rectangle 11"/>
            <p:cNvSpPr>
              <a:spLocks noChangeArrowheads="1"/>
            </p:cNvSpPr>
            <p:nvPr/>
          </p:nvSpPr>
          <p:spPr bwMode="auto">
            <a:xfrm>
              <a:off x="5416" y="9665"/>
              <a:ext cx="2880" cy="360"/>
            </a:xfrm>
            <a:prstGeom prst="rect">
              <a:avLst/>
            </a:prstGeom>
            <a:solidFill>
              <a:srgbClr val="FFFFFF"/>
            </a:solidFill>
            <a:ln w="19050">
              <a:solidFill>
                <a:srgbClr val="00808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cs typeface="Times New Roman" pitchFamily="18" charset="0"/>
                </a:rPr>
                <a:t>7.</a:t>
              </a:r>
              <a:endPara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3" name="Rectangle 12"/>
            <p:cNvSpPr>
              <a:spLocks noChangeArrowheads="1"/>
            </p:cNvSpPr>
            <p:nvPr/>
          </p:nvSpPr>
          <p:spPr bwMode="auto">
            <a:xfrm>
              <a:off x="5416" y="10130"/>
              <a:ext cx="2880" cy="360"/>
            </a:xfrm>
            <a:prstGeom prst="rect">
              <a:avLst/>
            </a:prstGeom>
            <a:solidFill>
              <a:srgbClr val="FFFFFF"/>
            </a:solidFill>
            <a:ln w="19050">
              <a:solidFill>
                <a:srgbClr val="00808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cs typeface="Times New Roman" pitchFamily="18" charset="0"/>
                </a:rPr>
                <a:t>8.</a:t>
              </a:r>
              <a:endPara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24" name="Прямоугольник 23"/>
          <p:cNvSpPr/>
          <p:nvPr/>
        </p:nvSpPr>
        <p:spPr>
          <a:xfrm>
            <a:off x="6786578" y="500042"/>
            <a:ext cx="8572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latin typeface="Times New Roman" pitchFamily="18" charset="0"/>
                <a:cs typeface="Times New Roman" pitchFamily="18" charset="0"/>
              </a:rPr>
              <a:t>Dubna</a:t>
            </a:r>
          </a:p>
          <a:p>
            <a:r>
              <a:rPr lang="en-US" b="1" dirty="0">
                <a:latin typeface="Times New Roman" pitchFamily="18" charset="0"/>
                <a:cs typeface="Times New Roman" pitchFamily="18" charset="0"/>
              </a:rPr>
              <a:t>Russia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500034" y="1571612"/>
            <a:ext cx="229639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8. Signature</a:t>
            </a:r>
            <a:endParaRPr lang="ru-RU" sz="3200" b="1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6786578" y="1285860"/>
            <a:ext cx="12234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>
              <a:spcBef>
                <a:spcPct val="0"/>
              </a:spcBef>
              <a:spcAft>
                <a:spcPts val="1000"/>
              </a:spcAft>
            </a:pPr>
            <a:r>
              <a:rPr lang="en-US" b="1" dirty="0">
                <a:latin typeface="Times New Roman" pitchFamily="18" charset="0"/>
                <a:cs typeface="Times New Roman" pitchFamily="18" charset="0"/>
              </a:rPr>
              <a:t>12.06.2014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4286248" y="1785926"/>
            <a:ext cx="12448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latin typeface="Times New Roman" pitchFamily="18" charset="0"/>
                <a:cs typeface="Times New Roman" pitchFamily="18" charset="0"/>
              </a:rPr>
              <a:t>Dear Jane,</a:t>
            </a:r>
            <a:endParaRPr lang="ru-RU" dirty="0"/>
          </a:p>
        </p:txBody>
      </p:sp>
      <p:sp>
        <p:nvSpPr>
          <p:cNvPr id="32" name="Rectangle 7"/>
          <p:cNvSpPr>
            <a:spLocks noChangeArrowheads="1"/>
          </p:cNvSpPr>
          <p:nvPr/>
        </p:nvSpPr>
        <p:spPr bwMode="auto">
          <a:xfrm>
            <a:off x="357158" y="3286124"/>
            <a:ext cx="2928958" cy="1643074"/>
          </a:xfrm>
          <a:prstGeom prst="rect">
            <a:avLst/>
          </a:prstGeom>
          <a:solidFill>
            <a:srgbClr val="FFFFFF"/>
          </a:solidFill>
          <a:ln w="19050">
            <a:solidFill>
              <a:srgbClr val="00808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Write down ONLY  your name!!! </a:t>
            </a:r>
          </a:p>
          <a:p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Don’t write down full stop!</a:t>
            </a:r>
            <a:endParaRPr lang="ru-RU" sz="2400" i="1" dirty="0">
              <a:latin typeface="Times New Roman" pitchFamily="18" charset="0"/>
              <a:cs typeface="Times New Roman" pitchFamily="18" charset="0"/>
            </a:endParaRPr>
          </a:p>
          <a:p>
            <a:pPr lvl="0"/>
            <a:endParaRPr lang="en-US" sz="2400" b="1" dirty="0"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endParaRPr kumimoji="0" lang="ru-RU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4214810" y="2285992"/>
            <a:ext cx="4429156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</a:pPr>
            <a:r>
              <a:rPr lang="en-US" sz="1600" b="1" dirty="0">
                <a:latin typeface="Times New Roman" pitchFamily="18" charset="0"/>
                <a:cs typeface="Times New Roman" pitchFamily="18" charset="0"/>
              </a:rPr>
              <a:t>Thanks a lot for your letter. Sorry I couldn’t write earlier, but I was very busy at school. How are you getting on?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  <a:p>
            <a:pPr lvl="0" fontAlgn="base">
              <a:spcBef>
                <a:spcPct val="0"/>
              </a:spcBef>
            </a:pP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4214810" y="5286388"/>
            <a:ext cx="4572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600" b="1" dirty="0">
                <a:latin typeface="Times New Roman" pitchFamily="18" charset="0"/>
                <a:cs typeface="Times New Roman" pitchFamily="18" charset="0"/>
              </a:rPr>
              <a:t>Well, that’s all for now. Loads of homework! </a:t>
            </a:r>
          </a:p>
          <a:p>
            <a:r>
              <a:rPr lang="en-US" sz="1600" b="1" dirty="0">
                <a:latin typeface="Times New Roman" pitchFamily="18" charset="0"/>
                <a:cs typeface="Times New Roman" pitchFamily="18" charset="0"/>
              </a:rPr>
              <a:t>Hope to hear from you soon. </a:t>
            </a:r>
            <a:endParaRPr lang="ru-RU" sz="1600" dirty="0"/>
          </a:p>
        </p:txBody>
      </p:sp>
      <p:cxnSp>
        <p:nvCxnSpPr>
          <p:cNvPr id="28" name="Прямая со стрелкой 27"/>
          <p:cNvCxnSpPr>
            <a:endCxn id="23" idx="1"/>
          </p:cNvCxnSpPr>
          <p:nvPr/>
        </p:nvCxnSpPr>
        <p:spPr>
          <a:xfrm rot="16200000" flipH="1">
            <a:off x="1073947" y="3426592"/>
            <a:ext cx="4353164" cy="1643339"/>
          </a:xfrm>
          <a:prstGeom prst="straightConnector1">
            <a:avLst/>
          </a:prstGeom>
          <a:ln>
            <a:solidFill>
              <a:schemeClr val="tx2">
                <a:lumMod val="50000"/>
              </a:schemeClr>
            </a:solidFill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35" name="Прямоугольник 34"/>
          <p:cNvSpPr/>
          <p:nvPr/>
        </p:nvSpPr>
        <p:spPr>
          <a:xfrm>
            <a:off x="4286248" y="5857892"/>
            <a:ext cx="13644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>
              <a:spcBef>
                <a:spcPct val="0"/>
              </a:spcBef>
              <a:spcAft>
                <a:spcPts val="1000"/>
              </a:spcAft>
            </a:pPr>
            <a:r>
              <a:rPr lang="en-US" b="1" dirty="0">
                <a:latin typeface="Times New Roman" pitchFamily="18" charset="0"/>
                <a:cs typeface="Times New Roman" pitchFamily="18" charset="0"/>
              </a:rPr>
              <a:t>Best wishes,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4286248" y="6215082"/>
            <a:ext cx="6591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latin typeface="Times New Roman" pitchFamily="18" charset="0"/>
                <a:cs typeface="Times New Roman" pitchFamily="18" charset="0"/>
              </a:rPr>
              <a:t>Kate</a:t>
            </a:r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20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2000"/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20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20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20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20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2000"/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" dur="20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5" dur="20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7" dur="20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500034" y="-214338"/>
            <a:ext cx="8229600" cy="1143000"/>
          </a:xfrm>
        </p:spPr>
        <p:txBody>
          <a:bodyPr/>
          <a:lstStyle/>
          <a:p>
            <a:r>
              <a:rPr lang="en-US" dirty="0"/>
              <a:t>Home task</a:t>
            </a:r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/>
              <a:t>      Write your English pen-friend a letter.</a:t>
            </a:r>
          </a:p>
          <a:p>
            <a:pPr>
              <a:buNone/>
            </a:pPr>
            <a:r>
              <a:rPr lang="en-US" b="1" dirty="0"/>
              <a:t>The first group</a:t>
            </a:r>
            <a:r>
              <a:rPr lang="ru-RU" dirty="0"/>
              <a:t>:</a:t>
            </a:r>
            <a:r>
              <a:rPr lang="en-US" dirty="0"/>
              <a:t> </a:t>
            </a:r>
            <a:r>
              <a:rPr lang="ru-RU" dirty="0"/>
              <a:t>«</a:t>
            </a:r>
            <a:r>
              <a:rPr lang="en-US" dirty="0"/>
              <a:t>Russia</a:t>
            </a:r>
            <a:r>
              <a:rPr lang="ru-RU" dirty="0"/>
              <a:t>‘</a:t>
            </a:r>
            <a:r>
              <a:rPr lang="en-US" dirty="0"/>
              <a:t>s history  in space</a:t>
            </a:r>
            <a:r>
              <a:rPr lang="ru-RU" dirty="0"/>
              <a:t>»</a:t>
            </a:r>
          </a:p>
          <a:p>
            <a:pPr>
              <a:buNone/>
            </a:pPr>
            <a:r>
              <a:rPr lang="en-US" b="1" dirty="0"/>
              <a:t>The second group</a:t>
            </a:r>
            <a:r>
              <a:rPr lang="ru-RU" dirty="0"/>
              <a:t>:</a:t>
            </a:r>
            <a:r>
              <a:rPr lang="en-US" dirty="0"/>
              <a:t> </a:t>
            </a:r>
            <a:r>
              <a:rPr lang="ru-RU" dirty="0"/>
              <a:t>«</a:t>
            </a:r>
            <a:r>
              <a:rPr lang="en-US" dirty="0"/>
              <a:t>My </a:t>
            </a:r>
            <a:r>
              <a:rPr lang="en-US" dirty="0" err="1"/>
              <a:t>favourate</a:t>
            </a:r>
            <a:r>
              <a:rPr lang="en-US" dirty="0"/>
              <a:t> Russian space hero or heroine</a:t>
            </a:r>
            <a:r>
              <a:rPr lang="ru-RU" dirty="0"/>
              <a:t>»</a:t>
            </a:r>
            <a:endParaRPr lang="en-US" dirty="0"/>
          </a:p>
          <a:p>
            <a:pPr>
              <a:buNone/>
            </a:pPr>
            <a:r>
              <a:rPr lang="en-US" b="1" dirty="0"/>
              <a:t>The third group</a:t>
            </a:r>
            <a:r>
              <a:rPr lang="ru-RU" dirty="0"/>
              <a:t>:</a:t>
            </a:r>
            <a:r>
              <a:rPr lang="en-US" dirty="0"/>
              <a:t> </a:t>
            </a:r>
            <a:r>
              <a:rPr lang="ru-RU" dirty="0"/>
              <a:t>«</a:t>
            </a:r>
            <a:r>
              <a:rPr lang="en-US" dirty="0"/>
              <a:t>Would you like to be a cosmonaut</a:t>
            </a:r>
            <a:r>
              <a:rPr lang="ru-RU" dirty="0"/>
              <a:t>?</a:t>
            </a:r>
            <a:r>
              <a:rPr lang="en-US" dirty="0"/>
              <a:t> Explain why(not)</a:t>
            </a:r>
            <a:r>
              <a:rPr lang="ru-RU" dirty="0"/>
              <a:t>».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500034" y="-214338"/>
            <a:ext cx="8229600" cy="1143000"/>
          </a:xfrm>
        </p:spPr>
        <p:txBody>
          <a:bodyPr/>
          <a:lstStyle/>
          <a:p>
            <a:r>
              <a:rPr lang="ru-RU" dirty="0"/>
              <a:t>Источники: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>
                <a:hlinkClick r:id="rId2"/>
              </a:rPr>
              <a:t>https://yandex.ru/images/search?text=</a:t>
            </a:r>
            <a:r>
              <a:rPr lang="ru-RU" dirty="0">
                <a:hlinkClick r:id="rId2"/>
              </a:rPr>
              <a:t>динамическая%20пауза&amp;</a:t>
            </a:r>
            <a:r>
              <a:rPr lang="en-US" dirty="0">
                <a:hlinkClick r:id="rId2"/>
              </a:rPr>
              <a:t>parent-</a:t>
            </a:r>
            <a:r>
              <a:rPr lang="en-US" dirty="0" err="1">
                <a:hlinkClick r:id="rId2"/>
              </a:rPr>
              <a:t>reqid</a:t>
            </a:r>
            <a:r>
              <a:rPr lang="en-US" dirty="0">
                <a:hlinkClick r:id="rId2"/>
              </a:rPr>
              <a:t>=1485848132392429-779572830988742335287802-sas1-5626</a:t>
            </a:r>
            <a:endParaRPr lang="ru-RU" dirty="0"/>
          </a:p>
          <a:p>
            <a:pPr>
              <a:buNone/>
            </a:pPr>
            <a:r>
              <a:rPr lang="en-US" dirty="0">
                <a:hlinkClick r:id="rId3"/>
              </a:rPr>
              <a:t>http://4ege.ru/angliyskiy/52338-pravila-napisaniya-pisma-na-angliyskom-yazyke.html</a:t>
            </a:r>
            <a:endParaRPr lang="ru-RU" dirty="0"/>
          </a:p>
          <a:p>
            <a:pPr>
              <a:buNone/>
            </a:pPr>
            <a:r>
              <a:rPr lang="en-US" dirty="0"/>
              <a:t>https://yandex.ru/images/search?text=</a:t>
            </a:r>
            <a:r>
              <a:rPr lang="ru-RU" dirty="0"/>
              <a:t>русские%20в%20космосе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72</TotalTime>
  <Words>730</Words>
  <Application>Microsoft Office PowerPoint</Application>
  <PresentationFormat>Экран (4:3)</PresentationFormat>
  <Paragraphs>171</Paragraphs>
  <Slides>15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9" baseType="lpstr">
      <vt:lpstr>Arial</vt:lpstr>
      <vt:lpstr>Calibri</vt:lpstr>
      <vt:lpstr>Times New Roman</vt:lpstr>
      <vt:lpstr>Тема Office</vt:lpstr>
      <vt:lpstr>Russian space exploration</vt:lpstr>
      <vt:lpstr>Read the words</vt:lpstr>
      <vt:lpstr>Answer the questions</vt:lpstr>
      <vt:lpstr>Match</vt:lpstr>
      <vt:lpstr>Dynamic pause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Home task</vt:lpstr>
      <vt:lpstr>Источники: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Russian space exploration</dc:title>
  <dc:creator>Nikitozz</dc:creator>
  <cp:lastModifiedBy>М видео</cp:lastModifiedBy>
  <cp:revision>14</cp:revision>
  <dcterms:created xsi:type="dcterms:W3CDTF">2017-01-24T15:05:45Z</dcterms:created>
  <dcterms:modified xsi:type="dcterms:W3CDTF">2017-02-12T16:06:02Z</dcterms:modified>
</cp:coreProperties>
</file>